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592" r:id="rId29"/>
    <p:sldId id="594" r:id="rId30"/>
    <p:sldId id="595" r:id="rId31"/>
    <p:sldId id="596" r:id="rId32"/>
    <p:sldId id="597" r:id="rId33"/>
    <p:sldId id="616" r:id="rId34"/>
    <p:sldId id="617" r:id="rId35"/>
    <p:sldId id="618" r:id="rId36"/>
    <p:sldId id="473" r:id="rId37"/>
    <p:sldId id="516" r:id="rId38"/>
    <p:sldId id="524" r:id="rId39"/>
    <p:sldId id="526" r:id="rId40"/>
    <p:sldId id="525" r:id="rId41"/>
    <p:sldId id="517" r:id="rId42"/>
    <p:sldId id="532" r:id="rId43"/>
    <p:sldId id="510" r:id="rId44"/>
    <p:sldId id="511" r:id="rId45"/>
    <p:sldId id="512" r:id="rId46"/>
    <p:sldId id="513" r:id="rId47"/>
    <p:sldId id="514" r:id="rId48"/>
    <p:sldId id="515" r:id="rId49"/>
    <p:sldId id="509" r:id="rId50"/>
    <p:sldId id="508" r:id="rId51"/>
    <p:sldId id="410" r:id="rId52"/>
    <p:sldId id="518" r:id="rId53"/>
    <p:sldId id="520" r:id="rId54"/>
    <p:sldId id="521" r:id="rId55"/>
    <p:sldId id="522" r:id="rId56"/>
    <p:sldId id="474" r:id="rId57"/>
    <p:sldId id="423" r:id="rId58"/>
    <p:sldId id="426" r:id="rId59"/>
    <p:sldId id="425" r:id="rId60"/>
    <p:sldId id="432" r:id="rId61"/>
    <p:sldId id="437" r:id="rId62"/>
    <p:sldId id="433" r:id="rId63"/>
    <p:sldId id="434" r:id="rId64"/>
    <p:sldId id="435" r:id="rId65"/>
    <p:sldId id="436" r:id="rId66"/>
    <p:sldId id="429" r:id="rId67"/>
    <p:sldId id="440" r:id="rId68"/>
    <p:sldId id="441" r:id="rId69"/>
    <p:sldId id="444" r:id="rId70"/>
    <p:sldId id="430" r:id="rId71"/>
    <p:sldId id="463" r:id="rId72"/>
    <p:sldId id="539" r:id="rId73"/>
    <p:sldId id="542" r:id="rId74"/>
    <p:sldId id="416" r:id="rId75"/>
    <p:sldId id="469" r:id="rId76"/>
    <p:sldId id="480" r:id="rId77"/>
    <p:sldId id="552" r:id="rId78"/>
    <p:sldId id="591" r:id="rId79"/>
    <p:sldId id="606" r:id="rId80"/>
    <p:sldId id="607" r:id="rId81"/>
    <p:sldId id="608" r:id="rId82"/>
    <p:sldId id="609" r:id="rId83"/>
    <p:sldId id="610" r:id="rId84"/>
    <p:sldId id="611" r:id="rId85"/>
    <p:sldId id="612" r:id="rId86"/>
    <p:sldId id="613" r:id="rId87"/>
    <p:sldId id="588" r:id="rId88"/>
    <p:sldId id="587" r:id="rId89"/>
    <p:sldId id="603" r:id="rId90"/>
    <p:sldId id="590" r:id="rId91"/>
    <p:sldId id="589" r:id="rId92"/>
    <p:sldId id="560" r:id="rId93"/>
    <p:sldId id="561" r:id="rId94"/>
    <p:sldId id="564" r:id="rId95"/>
    <p:sldId id="481" r:id="rId96"/>
    <p:sldId id="483" r:id="rId97"/>
    <p:sldId id="482" r:id="rId98"/>
    <p:sldId id="484" r:id="rId99"/>
    <p:sldId id="485" r:id="rId100"/>
    <p:sldId id="486" r:id="rId101"/>
    <p:sldId id="487" r:id="rId102"/>
    <p:sldId id="488" r:id="rId103"/>
    <p:sldId id="489" r:id="rId104"/>
    <p:sldId id="490" r:id="rId105"/>
    <p:sldId id="491" r:id="rId106"/>
    <p:sldId id="492" r:id="rId107"/>
    <p:sldId id="493" r:id="rId108"/>
    <p:sldId id="494" r:id="rId109"/>
    <p:sldId id="499" r:id="rId110"/>
    <p:sldId id="500" r:id="rId111"/>
    <p:sldId id="498" r:id="rId112"/>
    <p:sldId id="495" r:id="rId113"/>
    <p:sldId id="496" r:id="rId114"/>
    <p:sldId id="497" r:id="rId115"/>
    <p:sldId id="572" r:id="rId116"/>
    <p:sldId id="573" r:id="rId117"/>
    <p:sldId id="574" r:id="rId118"/>
    <p:sldId id="585" r:id="rId119"/>
    <p:sldId id="575" r:id="rId120"/>
    <p:sldId id="577" r:id="rId121"/>
    <p:sldId id="578" r:id="rId122"/>
    <p:sldId id="579" r:id="rId123"/>
    <p:sldId id="580" r:id="rId124"/>
    <p:sldId id="581" r:id="rId125"/>
    <p:sldId id="582" r:id="rId126"/>
    <p:sldId id="583" r:id="rId127"/>
    <p:sldId id="584" r:id="rId128"/>
    <p:sldId id="576" r:id="rId129"/>
    <p:sldId id="569" r:id="rId130"/>
    <p:sldId id="501" r:id="rId131"/>
    <p:sldId id="527" r:id="rId132"/>
    <p:sldId id="528" r:id="rId133"/>
    <p:sldId id="529" r:id="rId134"/>
    <p:sldId id="530" r:id="rId135"/>
    <p:sldId id="531" r:id="rId136"/>
    <p:sldId id="503" r:id="rId137"/>
    <p:sldId id="507" r:id="rId138"/>
    <p:sldId id="504" r:id="rId139"/>
    <p:sldId id="505" r:id="rId140"/>
    <p:sldId id="476" r:id="rId141"/>
    <p:sldId id="401" r:id="rId142"/>
    <p:sldId id="477" r:id="rId143"/>
    <p:sldId id="365" r:id="rId144"/>
    <p:sldId id="427" r:id="rId145"/>
    <p:sldId id="389" r:id="rId146"/>
    <p:sldId id="324" r:id="rId147"/>
  </p:sldIdLst>
  <p:sldSz cx="12192000" cy="6858000"/>
  <p:notesSz cx="6858000" cy="9144000"/>
  <p:custDataLst>
    <p:tags r:id="rId1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8" autoAdjust="0"/>
    <p:restoredTop sz="92155" autoAdjust="0"/>
  </p:normalViewPr>
  <p:slideViewPr>
    <p:cSldViewPr snapToGrid="0">
      <p:cViewPr varScale="1">
        <p:scale>
          <a:sx n="102" d="100"/>
          <a:sy n="102" d="100"/>
        </p:scale>
        <p:origin x="738" y="72"/>
      </p:cViewPr>
      <p:guideLst>
        <p:guide orient="horz" pos="2523"/>
        <p:guide pos="7174"/>
      </p:guideLst>
    </p:cSldViewPr>
  </p:slideViewPr>
  <p:outlineViewPr>
    <p:cViewPr>
      <p:scale>
        <a:sx n="33" d="100"/>
        <a:sy n="33" d="100"/>
      </p:scale>
      <p:origin x="0" y="-13104"/>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gs" Target="tags/tag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90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10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2025/5/28</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104</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108</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110</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115</a:t>
            </a:fld>
            <a:endParaRPr lang="zh-CN" altLang="en-US"/>
          </a:p>
        </p:txBody>
      </p:sp>
    </p:spTree>
    <p:extLst>
      <p:ext uri="{BB962C8B-B14F-4D97-AF65-F5344CB8AC3E}">
        <p14:creationId xmlns:p14="http://schemas.microsoft.com/office/powerpoint/2010/main" val="34963685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116</a:t>
            </a:fld>
            <a:endParaRPr lang="zh-CN" altLang="en-US"/>
          </a:p>
        </p:txBody>
      </p:sp>
    </p:spTree>
    <p:extLst>
      <p:ext uri="{BB962C8B-B14F-4D97-AF65-F5344CB8AC3E}">
        <p14:creationId xmlns:p14="http://schemas.microsoft.com/office/powerpoint/2010/main" val="41103676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117</a:t>
            </a:fld>
            <a:endParaRPr lang="zh-CN" altLang="en-US"/>
          </a:p>
        </p:txBody>
      </p:sp>
    </p:spTree>
    <p:extLst>
      <p:ext uri="{BB962C8B-B14F-4D97-AF65-F5344CB8AC3E}">
        <p14:creationId xmlns:p14="http://schemas.microsoft.com/office/powerpoint/2010/main" val="22099714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118</a:t>
            </a:fld>
            <a:endParaRPr lang="zh-CN" altLang="en-US"/>
          </a:p>
        </p:txBody>
      </p:sp>
    </p:spTree>
    <p:extLst>
      <p:ext uri="{BB962C8B-B14F-4D97-AF65-F5344CB8AC3E}">
        <p14:creationId xmlns:p14="http://schemas.microsoft.com/office/powerpoint/2010/main" val="40314183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119</a:t>
            </a:fld>
            <a:endParaRPr lang="zh-CN" altLang="en-US"/>
          </a:p>
        </p:txBody>
      </p:sp>
    </p:spTree>
    <p:extLst>
      <p:ext uri="{BB962C8B-B14F-4D97-AF65-F5344CB8AC3E}">
        <p14:creationId xmlns:p14="http://schemas.microsoft.com/office/powerpoint/2010/main" val="222958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120</a:t>
            </a:fld>
            <a:endParaRPr lang="zh-CN" altLang="en-US"/>
          </a:p>
        </p:txBody>
      </p:sp>
    </p:spTree>
    <p:extLst>
      <p:ext uri="{BB962C8B-B14F-4D97-AF65-F5344CB8AC3E}">
        <p14:creationId xmlns:p14="http://schemas.microsoft.com/office/powerpoint/2010/main" val="8580068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121</a:t>
            </a:fld>
            <a:endParaRPr lang="zh-CN" altLang="en-US"/>
          </a:p>
        </p:txBody>
      </p:sp>
    </p:spTree>
    <p:extLst>
      <p:ext uri="{BB962C8B-B14F-4D97-AF65-F5344CB8AC3E}">
        <p14:creationId xmlns:p14="http://schemas.microsoft.com/office/powerpoint/2010/main" val="3728306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122</a:t>
            </a:fld>
            <a:endParaRPr lang="zh-CN" altLang="en-US"/>
          </a:p>
        </p:txBody>
      </p:sp>
    </p:spTree>
    <p:extLst>
      <p:ext uri="{BB962C8B-B14F-4D97-AF65-F5344CB8AC3E}">
        <p14:creationId xmlns:p14="http://schemas.microsoft.com/office/powerpoint/2010/main" val="33121702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123</a:t>
            </a:fld>
            <a:endParaRPr lang="zh-CN" altLang="en-US"/>
          </a:p>
        </p:txBody>
      </p:sp>
    </p:spTree>
    <p:extLst>
      <p:ext uri="{BB962C8B-B14F-4D97-AF65-F5344CB8AC3E}">
        <p14:creationId xmlns:p14="http://schemas.microsoft.com/office/powerpoint/2010/main" val="14006588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124</a:t>
            </a:fld>
            <a:endParaRPr lang="zh-CN" altLang="en-US"/>
          </a:p>
        </p:txBody>
      </p:sp>
    </p:spTree>
    <p:extLst>
      <p:ext uri="{BB962C8B-B14F-4D97-AF65-F5344CB8AC3E}">
        <p14:creationId xmlns:p14="http://schemas.microsoft.com/office/powerpoint/2010/main" val="38406887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125</a:t>
            </a:fld>
            <a:endParaRPr lang="zh-CN" altLang="en-US"/>
          </a:p>
        </p:txBody>
      </p:sp>
    </p:spTree>
    <p:extLst>
      <p:ext uri="{BB962C8B-B14F-4D97-AF65-F5344CB8AC3E}">
        <p14:creationId xmlns:p14="http://schemas.microsoft.com/office/powerpoint/2010/main" val="36114871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126</a:t>
            </a:fld>
            <a:endParaRPr lang="zh-CN" altLang="en-US"/>
          </a:p>
        </p:txBody>
      </p:sp>
    </p:spTree>
    <p:extLst>
      <p:ext uri="{BB962C8B-B14F-4D97-AF65-F5344CB8AC3E}">
        <p14:creationId xmlns:p14="http://schemas.microsoft.com/office/powerpoint/2010/main" val="40070733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zh-TW" altLang="en-US" b="0" i="0" dirty="0">
                <a:solidFill>
                  <a:srgbClr val="262626"/>
                </a:solidFill>
                <a:effectLst/>
                <a:latin typeface="-apple-system"/>
              </a:rPr>
              <a:t>記得刪除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127</a:t>
            </a:fld>
            <a:endParaRPr lang="zh-CN" altLang="en-US"/>
          </a:p>
        </p:txBody>
      </p:sp>
    </p:spTree>
    <p:extLst>
      <p:ext uri="{BB962C8B-B14F-4D97-AF65-F5344CB8AC3E}">
        <p14:creationId xmlns:p14="http://schemas.microsoft.com/office/powerpoint/2010/main" val="8885717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128</a:t>
            </a:fld>
            <a:endParaRPr lang="zh-CN" altLang="en-US"/>
          </a:p>
        </p:txBody>
      </p:sp>
    </p:spTree>
    <p:extLst>
      <p:ext uri="{BB962C8B-B14F-4D97-AF65-F5344CB8AC3E}">
        <p14:creationId xmlns:p14="http://schemas.microsoft.com/office/powerpoint/2010/main" val="17639354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129</a:t>
            </a:fld>
            <a:endParaRPr lang="zh-CN" altLang="en-US"/>
          </a:p>
        </p:txBody>
      </p:sp>
    </p:spTree>
    <p:extLst>
      <p:ext uri="{BB962C8B-B14F-4D97-AF65-F5344CB8AC3E}">
        <p14:creationId xmlns:p14="http://schemas.microsoft.com/office/powerpoint/2010/main" val="43282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130</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131</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132</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133</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134</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135</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136</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137</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138</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139</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140</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141</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142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143</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144</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145</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0D-FD1B-E45F-6A66-626E42A575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323F4-DA2F-9373-A5A6-A51041C49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EFC998-40D7-D8C4-72ED-893ED109F189}"/>
              </a:ext>
            </a:extLst>
          </p:cNvPr>
          <p:cNvSpPr>
            <a:spLocks noGrp="1"/>
          </p:cNvSpPr>
          <p:nvPr>
            <p:ph type="body" idx="1"/>
          </p:nvPr>
        </p:nvSpPr>
        <p:spPr/>
        <p:txBody>
          <a:bodyPr/>
          <a:lstStyle/>
          <a:p>
            <a:r>
              <a:rPr lang="zh-TW" altLang="en-US" dirty="0"/>
              <a:t>將</a:t>
            </a:r>
            <a:r>
              <a:rPr lang="en-US" altLang="zh-TW" dirty="0"/>
              <a:t>pack(t1)</a:t>
            </a:r>
            <a:r>
              <a:rPr lang="zh-TW" altLang="en-US" dirty="0"/>
              <a:t>搬到</a:t>
            </a:r>
            <a:r>
              <a:rPr lang="en-US" altLang="zh-TW" dirty="0"/>
              <a:t>stage 8</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E9D2B34-0F8B-D344-24BE-CEEA54CC3ADD}"/>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187587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6E0-7C85-B23C-2180-47F236128A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CF0A4-B838-B8F5-D3A3-4112D822D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0015-383B-FF05-C6E5-9AEADBFD5DB2}"/>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CN" dirty="0"/>
          </a:p>
          <a:p>
            <a:endParaRPr lang="en-US" altLang="zh-CN" dirty="0"/>
          </a:p>
          <a:p>
            <a:r>
              <a:rPr lang="en-US" altLang="zh-CN" dirty="0"/>
              <a:t>r1</a:t>
            </a:r>
            <a:r>
              <a:rPr lang="zh-TW" altLang="en-US" dirty="0"/>
              <a:t>是</a:t>
            </a:r>
            <a:r>
              <a:rPr lang="en-US" altLang="zh-TW" dirty="0"/>
              <a:t>w-cs2</a:t>
            </a:r>
            <a:r>
              <a:rPr lang="zh-TW" altLang="en-US" dirty="0"/>
              <a:t>取</a:t>
            </a:r>
            <a:r>
              <a:rPr lang="en-US" altLang="zh-TW" dirty="0" err="1"/>
              <a:t>hightbit</a:t>
            </a:r>
            <a:r>
              <a:rPr lang="zh-TW" altLang="en-US" dirty="0"/>
              <a:t>，用於</a:t>
            </a:r>
            <a:r>
              <a:rPr lang="en-US" altLang="zh-TW" dirty="0"/>
              <a:t>stage19</a:t>
            </a:r>
            <a:r>
              <a:rPr lang="zh-TW" altLang="en-US" dirty="0"/>
              <a:t>的</a:t>
            </a:r>
            <a:r>
              <a:rPr lang="en-US" altLang="zh-TW" dirty="0" err="1"/>
              <a:t>makehint</a:t>
            </a:r>
            <a:r>
              <a:rPr lang="zh-TW" altLang="en-US" dirty="0"/>
              <a:t>當中</a:t>
            </a:r>
            <a:endParaRPr lang="en-US" altLang="zh-TW" dirty="0"/>
          </a:p>
          <a:p>
            <a:endParaRPr lang="en-US" altLang="zh-CN" dirty="0"/>
          </a:p>
          <a:p>
            <a:r>
              <a:rPr lang="en-US" altLang="zh-CN" dirty="0"/>
              <a:t>Hint</a:t>
            </a:r>
            <a:r>
              <a:rPr lang="zh-TW" altLang="en-US" dirty="0"/>
              <a:t>還沒有把</a:t>
            </a:r>
            <a:r>
              <a:rPr lang="en-US" altLang="zh-TW" dirty="0"/>
              <a:t>64bit</a:t>
            </a:r>
            <a:r>
              <a:rPr lang="zh-TW" altLang="en-US" dirty="0"/>
              <a:t>資料儲存起來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F0F89D7-B769-439C-6E2B-A8E0D6FE2467}"/>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405782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EE84-6B52-C345-A861-3694C14370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C911F4-4472-7E76-677B-14160FE62A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1F3445-0300-C8A4-1384-D997DF55B336}"/>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68D2BC-129C-21A6-B8F9-2E62ED3D22EE}"/>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2067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AC81-D7C7-02D9-673E-24F7E517EF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F91EB-0DF0-6E53-6845-B1C5C7FF0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E7F1AC-708F-A5F4-5898-7C8337ACA1EF}"/>
              </a:ext>
            </a:extLst>
          </p:cNvPr>
          <p:cNvSpPr>
            <a:spLocks noGrp="1"/>
          </p:cNvSpPr>
          <p:nvPr>
            <p:ph type="body" idx="1"/>
          </p:nvPr>
        </p:nvSpPr>
        <p:spPr/>
        <p:txBody>
          <a:bodyPr/>
          <a:lstStyle/>
          <a:p>
            <a:r>
              <a:rPr lang="zh-TW" altLang="en-US" dirty="0"/>
              <a:t>將</a:t>
            </a:r>
            <a:r>
              <a:rPr lang="en-US" altLang="zh-TW" dirty="0"/>
              <a:t>u </a:t>
            </a:r>
            <a:r>
              <a:rPr lang="zh-TW" altLang="en-US" dirty="0"/>
              <a:t>從</a:t>
            </a:r>
            <a:r>
              <a:rPr lang="en-US" altLang="zh-TW" dirty="0" err="1"/>
              <a:t>uMEM</a:t>
            </a:r>
            <a:r>
              <a:rPr lang="zh-TW" altLang="en-US" dirty="0"/>
              <a:t> 移到 </a:t>
            </a:r>
            <a:r>
              <a:rPr lang="en-US" altLang="zh-TW" dirty="0"/>
              <a:t>seed MEM</a:t>
            </a:r>
          </a:p>
          <a:p>
            <a:br>
              <a:rPr lang="en-US" altLang="zh-TW" dirty="0"/>
            </a:br>
            <a:r>
              <a:rPr lang="en-US" altLang="zh-TW" dirty="0"/>
              <a:t>W1_packe : </a:t>
            </a:r>
            <a:r>
              <a:rPr lang="zh-TW" altLang="en-US" dirty="0"/>
              <a:t>可以將</a:t>
            </a:r>
            <a:r>
              <a:rPr lang="en-US" altLang="zh-TW" dirty="0"/>
              <a:t>8</a:t>
            </a:r>
            <a:r>
              <a:rPr lang="zh-TW" altLang="en-US" dirty="0"/>
              <a:t>與</a:t>
            </a:r>
            <a:r>
              <a:rPr lang="en-US" altLang="zh-TW" dirty="0"/>
              <a:t>9stage</a:t>
            </a:r>
            <a:r>
              <a:rPr lang="zh-TW" altLang="en-US" dirty="0"/>
              <a:t>合併，讓</a:t>
            </a:r>
            <a:r>
              <a:rPr lang="en-US" altLang="zh-TW" dirty="0"/>
              <a:t>w1</a:t>
            </a:r>
            <a:r>
              <a:rPr lang="zh-TW" altLang="en-US" dirty="0"/>
              <a:t>進入</a:t>
            </a:r>
            <a:r>
              <a:rPr lang="en-US" altLang="zh-TW" dirty="0"/>
              <a:t>encode</a:t>
            </a:r>
            <a:r>
              <a:rPr lang="zh-TW" altLang="en-US" dirty="0"/>
              <a:t>後產生</a:t>
            </a:r>
            <a:r>
              <a:rPr lang="en-US" altLang="zh-CN" dirty="0"/>
              <a:t>w1_pack</a:t>
            </a:r>
            <a:r>
              <a:rPr lang="zh-TW" altLang="en-US" dirty="0"/>
              <a:t>直接丟入</a:t>
            </a:r>
            <a:r>
              <a:rPr lang="en-US" altLang="zh-TW" dirty="0" err="1"/>
              <a:t>keccak</a:t>
            </a:r>
            <a:r>
              <a:rPr lang="zh-TW" altLang="en-US" dirty="0"/>
              <a:t>當中，可以省掉</a:t>
            </a:r>
            <a:r>
              <a:rPr lang="en-US" altLang="zh-TW" dirty="0"/>
              <a:t>64bit*96</a:t>
            </a:r>
            <a:r>
              <a:rPr lang="zh-TW" altLang="en-US" dirty="0"/>
              <a:t>深度的大量儲存空間</a:t>
            </a:r>
            <a:endParaRPr lang="en-US" altLang="zh-TW" dirty="0"/>
          </a:p>
          <a:p>
            <a:endParaRPr lang="en-US" altLang="zh-CN" dirty="0"/>
          </a:p>
          <a:p>
            <a:r>
              <a:rPr lang="en-US" altLang="zh-CN" dirty="0"/>
              <a:t>r0 : </a:t>
            </a:r>
            <a:r>
              <a:rPr lang="zh-TW" altLang="en-US" dirty="0"/>
              <a:t>用</a:t>
            </a:r>
            <a:r>
              <a:rPr lang="en-US" altLang="zh-TW" dirty="0"/>
              <a:t>||r0||</a:t>
            </a:r>
            <a:r>
              <a:rPr lang="zh-TW" altLang="en-US" dirty="0"/>
              <a:t>判斷挑戰值是否符合拒絕採樣的條件，在產生</a:t>
            </a:r>
            <a:r>
              <a:rPr lang="en-US" altLang="zh-TW" dirty="0"/>
              <a:t>r0</a:t>
            </a:r>
            <a:r>
              <a:rPr lang="zh-TW" altLang="en-US" dirty="0"/>
              <a:t>時同時計算</a:t>
            </a:r>
            <a:r>
              <a:rPr lang="en-US" altLang="zh-TW" dirty="0"/>
              <a:t>||r0||</a:t>
            </a:r>
            <a:r>
              <a:rPr lang="zh-TW" altLang="en-US" dirty="0"/>
              <a:t>，即可不用儲存</a:t>
            </a:r>
            <a:r>
              <a:rPr lang="en-US" altLang="zh-TW" dirty="0"/>
              <a:t>r0</a:t>
            </a:r>
            <a:r>
              <a:rPr lang="zh-TW" altLang="en-US" dirty="0"/>
              <a:t>資料，可以省掉</a:t>
            </a:r>
            <a:r>
              <a:rPr lang="en-US" altLang="zh-TW" dirty="0"/>
              <a:t>18bit*1024</a:t>
            </a:r>
            <a:r>
              <a:rPr lang="zh-TW" altLang="en-US" dirty="0"/>
              <a:t>深度的大量儲存空間</a:t>
            </a:r>
            <a:endParaRPr lang="en-US" altLang="zh-TW" dirty="0"/>
          </a:p>
          <a:p>
            <a:endParaRPr lang="en-US" altLang="zh-CN" dirty="0"/>
          </a:p>
          <a:p>
            <a:r>
              <a:rPr lang="en-US" altLang="zh-TW" dirty="0"/>
              <a:t>Stage 19 </a:t>
            </a:r>
            <a:r>
              <a:rPr lang="zh-TW" altLang="en-US" dirty="0"/>
              <a:t>是 </a:t>
            </a:r>
            <a:r>
              <a:rPr lang="en-US" altLang="zh-TW" dirty="0" err="1"/>
              <a:t>highbit</a:t>
            </a:r>
            <a:r>
              <a:rPr lang="en-US" altLang="zh-TW" dirty="0"/>
              <a:t>(w-cs2+t0) and </a:t>
            </a:r>
            <a:r>
              <a:rPr lang="en-US" altLang="zh-TW" dirty="0" err="1"/>
              <a:t>highbit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83CD7EF3-300D-4584-BBB4-267F6E86901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04132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TW" altLang="en-US" dirty="0"/>
              <a:t>當你在</a:t>
            </a:r>
            <a:r>
              <a:rPr lang="en-US" altLang="zh-TW" dirty="0"/>
              <a:t>DC</a:t>
            </a:r>
            <a:r>
              <a:rPr lang="zh-TW" altLang="en-US" dirty="0"/>
              <a:t>進行合成時，記得刪除</a:t>
            </a:r>
            <a:r>
              <a:rPr lang="en-US" altLang="zh-TW" dirty="0"/>
              <a:t>.v</a:t>
            </a:r>
            <a:r>
              <a:rPr lang="zh-TW" altLang="en-US" dirty="0"/>
              <a:t>檔中的中文註解</a:t>
            </a:r>
            <a:r>
              <a:rPr lang="en-US" altLang="zh-TW" dirty="0"/>
              <a:t>:</a:t>
            </a:r>
            <a:r>
              <a:rPr lang="en-US" altLang="zh-TW" dirty="0" err="1"/>
              <a:t>mux_gen.v</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不能</a:t>
            </a:r>
            <a:r>
              <a:rPr lang="zh-TW" altLang="en-US" b="0" i="0" dirty="0">
                <a:solidFill>
                  <a:srgbClr val="262626"/>
                </a:solidFill>
                <a:effectLst/>
                <a:latin typeface="-apple-system"/>
              </a:rPr>
              <a:t>將兩個可變參數</a:t>
            </a:r>
            <a:r>
              <a:rPr lang="zh-TW" altLang="en-US" dirty="0"/>
              <a:t>使用</a:t>
            </a:r>
            <a:r>
              <a:rPr lang="en-US" altLang="zh-TW" dirty="0"/>
              <a:t>$clog2</a:t>
            </a:r>
            <a:r>
              <a:rPr lang="zh-TW" altLang="en-US" dirty="0"/>
              <a:t>後進行變數宣告</a:t>
            </a:r>
            <a:br>
              <a:rPr lang="en-US" altLang="zh-TW" dirty="0"/>
            </a:br>
            <a:br>
              <a:rPr lang="en-US" altLang="zh-TW" dirty="0"/>
            </a:br>
            <a:r>
              <a:rPr lang="en-US" altLang="zh-TW" dirty="0"/>
              <a:t>3.</a:t>
            </a:r>
            <a:r>
              <a:rPr lang="zh-TW" altLang="en-US" dirty="0"/>
              <a:t>使用</a:t>
            </a:r>
            <a:r>
              <a:rPr lang="en-US" altLang="zh-TW" dirty="0"/>
              <a:t>shell</a:t>
            </a:r>
            <a:r>
              <a:rPr lang="zh-TW" altLang="en-US" dirty="0"/>
              <a:t>去匯入</a:t>
            </a:r>
            <a:r>
              <a:rPr lang="en-US" altLang="zh-TW" dirty="0"/>
              <a:t>ncverilog.log</a:t>
            </a:r>
            <a:r>
              <a:rPr lang="zh-TW" altLang="en-US" dirty="0"/>
              <a:t>中的</a:t>
            </a:r>
            <a:r>
              <a:rPr lang="en-US" altLang="zh-TW" dirty="0"/>
              <a:t>testbench</a:t>
            </a:r>
            <a:r>
              <a:rPr lang="zh-TW" altLang="en-US" dirty="0"/>
              <a:t>時，因為路徑所選的資料夾中有多個符合要求的檔案，因此會跳出以下錯誤</a:t>
            </a: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1589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36</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56</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2351-51B5-EBB0-0050-150311E7BC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0EBD32-B41D-A6A4-F731-D30BDC186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6DCC-261F-2E95-90E3-24389101647C}"/>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3F3A0AD-8141-6C9C-459A-B872C295813A}"/>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1954677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1174-38C1-FA27-BEE3-ACCFBA93E2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9EBC62-FD9A-FE44-5BA0-20A0BEBFE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F78A3-DF1F-D5C6-570B-6112BA1AAD0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DF8ED-DE53-291A-EA34-F6563662B556}"/>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30858634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D0F5-1893-9487-184D-04CF4E1E71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B65C9-4F32-D912-CBF2-89FD717266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9D566-0631-BD89-4DE7-E8FFF34070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AF277D-0EFF-81BD-9637-E48F72912E41}"/>
              </a:ext>
            </a:extLst>
          </p:cNvPr>
          <p:cNvSpPr>
            <a:spLocks noGrp="1"/>
          </p:cNvSpPr>
          <p:nvPr>
            <p:ph type="sldNum" sz="quarter" idx="10"/>
          </p:nvPr>
        </p:nvSpPr>
        <p:spPr/>
        <p:txBody>
          <a:bodyPr/>
          <a:lstStyle/>
          <a:p>
            <a:fld id="{F4F633F3-5D0E-4770-8750-05DED033C41B}" type="slidenum">
              <a:rPr lang="zh-CN" altLang="en-US" smtClean="0"/>
              <a:t>77</a:t>
            </a:fld>
            <a:endParaRPr lang="zh-CN" altLang="en-US"/>
          </a:p>
        </p:txBody>
      </p:sp>
    </p:spTree>
    <p:extLst>
      <p:ext uri="{BB962C8B-B14F-4D97-AF65-F5344CB8AC3E}">
        <p14:creationId xmlns:p14="http://schemas.microsoft.com/office/powerpoint/2010/main" val="3938914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1737190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B265-C5D7-72B2-2F3B-CD71C2DED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8462CD-DE22-E5C7-C1DF-8674F83D1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789B45-B8D6-2D56-5842-5ECCA2425673}"/>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8004FC2-73D3-EFAE-E2BB-F2918A4AD461}"/>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94183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0B0-178C-44A0-446C-873B5CE5F4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5FD666-0661-B3A3-CA9E-2E42355265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B3BF46-7220-88AF-581D-25B9FB78CB47}"/>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4A2ED31-A018-7DC9-17EF-AFEF7C6CF0C3}"/>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6383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9300-7013-ACF1-EA7A-8BBE6F2E4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FAD4A-9443-EEE0-0C51-33C5EE580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8E087D-9EEB-80EF-3844-FCCE1F38AAF6}"/>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9F6CC43-6723-C598-83C3-FCC04CA56F1B}"/>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257654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0A9-A0B4-5F2A-C626-A73B45CDB6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0E6E-BA30-CA65-843B-623BF6351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48949-8CCA-8B44-8B70-FF3BD00732E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2F18233-B8FA-AC6E-30B7-A68777AE2666}"/>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21156742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5526-5416-6A9B-ED5F-FD900E6B7F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0A456-4AF1-F7E2-029B-8DDFD9375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BCA44-0433-A473-E6D9-59DB01588ED4}"/>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66D3BA-60B6-CC14-9D54-CB29A9575752}"/>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49434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AF3A-45FA-2CED-FB1A-26EF86F1A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53079-30B0-5316-4629-9ACCA225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C91DA-9A5B-1F2E-60D9-BE26EB51D4D2}"/>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D6E28C-4F0B-A94F-8E9C-8107CB2AAEAB}"/>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165961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D1D2-6402-90B4-CC18-E677A531C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280FC-EA46-88E2-4286-8E5951A58E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5C8C46-6074-2945-3186-922B92584EF5}"/>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03D9504-E0BA-4661-B38A-860D76DD63BE}"/>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89621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DB9A-972A-3F43-B4A4-1FCC981790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F94CA9-B9BF-836C-8AF5-E08AF6C10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544AD-104F-1667-AF88-8C21FDDDB601}"/>
              </a:ext>
            </a:extLst>
          </p:cNvPr>
          <p:cNvSpPr>
            <a:spLocks noGrp="1"/>
          </p:cNvSpPr>
          <p:nvPr>
            <p:ph type="body" idx="1"/>
          </p:nvPr>
        </p:nvSpPr>
        <p:spPr/>
        <p:txBody>
          <a:bodyPr/>
          <a:lstStyle/>
          <a:p>
            <a:r>
              <a:rPr lang="en-US" altLang="zh-TW" dirty="0"/>
              <a:t>Decomposer</a:t>
            </a:r>
            <a:r>
              <a:rPr lang="zh-TW" altLang="en-US" dirty="0"/>
              <a:t>是純組合邏輯</a:t>
            </a:r>
            <a:endParaRPr lang="en-US" altLang="zh-TW"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EC8644A-9F80-256F-BB29-45A445896B18}"/>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587276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2454919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13754481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9D374-08D6-0084-8B45-E0FA7F20F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A4B88-08C5-00E7-558B-7097630DA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028F-F42C-46E1-BCF0-D88115B20604}"/>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636D070-D9D8-C635-F1E6-39B6B67AF692}"/>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312071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8235360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28349792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r>
              <a:rPr lang="en-US" altLang="zh-TW" b="0" i="0" dirty="0">
                <a:solidFill>
                  <a:srgbClr val="262626"/>
                </a:solidFill>
                <a:effectLst/>
                <a:latin typeface="-apple-system"/>
              </a:rPr>
              <a:t> ****************************************Report : timing        -path full        -delay max        -</a:t>
            </a:r>
            <a:r>
              <a:rPr lang="en-US" altLang="zh-TW" b="0" i="0" dirty="0" err="1">
                <a:solidFill>
                  <a:srgbClr val="262626"/>
                </a:solidFill>
                <a:effectLst/>
                <a:latin typeface="-apple-system"/>
              </a:rPr>
              <a:t>max_paths</a:t>
            </a:r>
            <a:r>
              <a:rPr lang="en-US" altLang="zh-TW" b="0" i="0" dirty="0">
                <a:solidFill>
                  <a:srgbClr val="262626"/>
                </a:solidFill>
                <a:effectLst/>
                <a:latin typeface="-apple-system"/>
              </a:rPr>
              <a:t> 1Design : </a:t>
            </a:r>
            <a:r>
              <a:rPr lang="en-US" altLang="zh-TW" b="0" i="0" dirty="0" err="1">
                <a:solidFill>
                  <a:srgbClr val="262626"/>
                </a:solidFill>
                <a:effectLst/>
                <a:latin typeface="-apple-system"/>
              </a:rPr>
              <a:t>NTTVersion</a:t>
            </a:r>
            <a:r>
              <a:rPr lang="en-US" altLang="zh-TW" b="0" i="0" dirty="0">
                <a:solidFill>
                  <a:srgbClr val="262626"/>
                </a:solidFill>
                <a:effectLst/>
                <a:latin typeface="-apple-system"/>
              </a:rPr>
              <a:t>: S-2021.06-SP1Date   : Tue May  6 23:50:42 2025****************************************Operating Conditions: slow   Library: </a:t>
            </a:r>
            <a:r>
              <a:rPr lang="en-US" altLang="zh-TW" b="0" i="0" dirty="0" err="1">
                <a:solidFill>
                  <a:srgbClr val="262626"/>
                </a:solidFill>
                <a:effectLst/>
                <a:latin typeface="-apple-system"/>
              </a:rPr>
              <a:t>slowWire</a:t>
            </a:r>
            <a:r>
              <a:rPr lang="en-US" altLang="zh-TW" b="0" i="0" dirty="0">
                <a:solidFill>
                  <a:srgbClr val="262626"/>
                </a:solidFill>
                <a:effectLst/>
                <a:latin typeface="-apple-system"/>
              </a:rPr>
              <a:t> Load Model Mode: top  </a:t>
            </a:r>
            <a:r>
              <a:rPr lang="en-US" altLang="zh-TW" b="0" i="0" dirty="0" err="1">
                <a:solidFill>
                  <a:srgbClr val="262626"/>
                </a:solidFill>
                <a:effectLst/>
                <a:latin typeface="-apple-system"/>
              </a:rPr>
              <a:t>Startpoint</a:t>
            </a:r>
            <a:r>
              <a:rPr lang="en-US" altLang="zh-TW" b="0" i="0" dirty="0">
                <a:solidFill>
                  <a:srgbClr val="262626"/>
                </a:solidFill>
                <a:effectLst/>
                <a:latin typeface="-apple-system"/>
              </a:rPr>
              <a:t>: mode (input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Endpoint: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(output port clocked by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Group: </a:t>
            </a:r>
            <a:r>
              <a:rPr lang="en-US" altLang="zh-TW" b="0" i="0" dirty="0" err="1">
                <a:solidFill>
                  <a:srgbClr val="262626"/>
                </a:solidFill>
                <a:effectLst/>
                <a:latin typeface="-apple-system"/>
              </a:rPr>
              <a:t>clk</a:t>
            </a:r>
            <a:r>
              <a:rPr lang="en-US" altLang="zh-TW" b="0" i="0" dirty="0">
                <a:solidFill>
                  <a:srgbClr val="262626"/>
                </a:solidFill>
                <a:effectLst/>
                <a:latin typeface="-apple-system"/>
              </a:rPr>
              <a:t>  Path Type: max  Des/</a:t>
            </a:r>
            <a:r>
              <a:rPr lang="en-US" altLang="zh-TW" b="0" i="0" dirty="0" err="1">
                <a:solidFill>
                  <a:srgbClr val="262626"/>
                </a:solidFill>
                <a:effectLst/>
                <a:latin typeface="-apple-system"/>
              </a:rPr>
              <a:t>Clust</a:t>
            </a:r>
            <a:r>
              <a:rPr lang="en-US" altLang="zh-TW" b="0" i="0" dirty="0">
                <a:solidFill>
                  <a:srgbClr val="262626"/>
                </a:solidFill>
                <a:effectLst/>
                <a:latin typeface="-apple-system"/>
              </a:rPr>
              <a:t>/Port     Wire Load Model       Library  ------------------------------------------------  NTT                tsmc18_wl10           slow  Point                                                   </a:t>
            </a:r>
            <a:r>
              <a:rPr lang="en-US" altLang="zh-TW" b="0" i="0" dirty="0" err="1">
                <a:solidFill>
                  <a:srgbClr val="262626"/>
                </a:solidFill>
                <a:effectLst/>
                <a:latin typeface="-apple-system"/>
              </a:rPr>
              <a:t>Incr</a:t>
            </a:r>
            <a:r>
              <a:rPr lang="en-US" altLang="zh-TW" b="0" i="0" dirty="0">
                <a:solidFill>
                  <a:srgbClr val="262626"/>
                </a:solidFill>
                <a:effectLst/>
                <a:latin typeface="-apple-system"/>
              </a:rPr>
              <a:t>       Path  --------------------------------------------------------------------------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0.00       0.00  clock network delay (ideal)                             0.50       0.50  input external delay                                    0.50       1.00 r  mode (in)                                               0.00       1.00 r  U3092/Y (CLKBUFX20)                                     0.28       1.28 r  BU_6/mode (BU_1)                                        0.00       1.28 r  BU_6/U63/Y (INVX4)                                      0.08       1.36 f  BU_6/U61/Y (CLKINVX4)                                   0.12       1.47 r  BU_6/U83/Y (NAND2BX4)                                   0.09       1.56 f  BU_6/U82/Y (OAI2BB1X4)                                  0.19       1.76 r  BU_6/ma/b[0] (mod_add_1)                                0.00       1.76 r  BU_6/ma/add_14/B[0] (mod_add_1_DW01_add_1_DW01_add_6)                                                          0.00       1.76 r  BU_6/ma/add_14/U55/Y (NAND3X2)                          0.16       1.92 f  BU_6/ma/add_14/U107/Y (NAND3X4)                         0.22       2.14 r  BU_6/ma/add_14/U108/Y (OAI2BB1X4)                       0.27       2.41 r  BU_6/ma/add_14/U124/Y (OAI2BB2X4)                       0.23       2.64 r  BU_6/ma/add_14/U67/Y (AOI22X4)                          0.14       2.78 f  BU_6/ma/add_14/U109/Y (OAI21X4)                         0.29       3.07 r  BU_6/ma/add_14/U78/Y (INVX4)                            0.08       3.14 f  BU_6/ma/add_14/U110/Y (OAI21X4)                         0.20       3.34 r  BU_6/ma/add_14/U131/Y (OAI2BB1X4)                       0.27       3.61 r  BU_6/ma/add_14/U122/Y (AOI22X4)                         0.15       3.76 f  BU_6/ma/add_14/U111/Y (OAI21X4)                         0.24       4.00 r  BU_6/ma/add_14/U112/Y (OAI2BB1X4)                       0.27       4.27 r  BU_6/ma/add_14/U132/Y (OAI2BB2X4)                       0.24       4.50 r  BU_6/ma/add_14/U119/Y (AOI22X4)                         0.12       4.63 f  BU_6/ma/add_14/U83/Y (AOI2BB1X4)                        0.34       4.97 f  BU_6/ma/add_14/U113/Y (OAI21X4)                         0.24       5.21 r  BU_6/ma/add_14/U58/Y (AOI21X4)                          0.16       5.37 f  BU_6/ma/add_14/U114/Y (OAI21X4)                         0.24       5.60 r  BU_6/ma/add_14/U89/Y (INVX4)                            0.08       5.68 f  BU_6/ma/add_14/U115/Y (OAI21X4)                         0.25       5.93 r  BU_6/ma/add_14/U90/Y (INVX4)                            0.08       6.01 f  BU_6/ma/add_14/U116/Y (OAI21X4)                         0.21       6.21 r  BU_6/ma/add_14/U65/Y (OAI2BB1X4)                        0.26       6.47 r  BU_6/ma/add_14/U126/Y (OAI2BB2X4)                       0.27       6.74 r  BU_6/ma/add_14/U118/Y (OAI2BB2X4)                       0.27       7.01 r  BU_6/ma/add_14/U97/Y (XOR2X4)                           0.37       7.39 r  BU_6/ma/add_14/SUM[22] (mod_add_1_DW01_add_1_DW01_add_6)                                                          0.00       7.39 r  BU_6/ma/add_16/A[22] (mod_add_1_DW01_add_0_DW01_add_5)                                                          0.00       7.39 r  BU_6/ma/add_16/U21/Y (NAND3X4)                          0.12       7.51 f  BU_6/ma/add_16/U22/Y (XOR2X4)                           0.30       7.81 r  BU_6/ma/add_16/SUM[23] (mod_add_1_DW01_add_0_DW01_add_5)                                                          0.00       7.81 r  BU_6/ma/U46/Y (INVX8)                                   0.08       7.88 f  BU_6/ma/U43/Y (CLKINVX8)                                0.08       7.97 r  BU_6/ma/U45/Y (OAI2BB2X4)                               0.21       8.17 r  BU_6/ma/out[1] (mod_add_1)                              0.00       8.17 r  BU_6/</a:t>
            </a:r>
            <a:r>
              <a:rPr lang="en-US" altLang="zh-TW" b="0" i="0" dirty="0" err="1">
                <a:solidFill>
                  <a:srgbClr val="262626"/>
                </a:solidFill>
                <a:effectLst/>
                <a:latin typeface="-apple-system"/>
              </a:rPr>
              <a:t>out_a</a:t>
            </a:r>
            <a:r>
              <a:rPr lang="en-US" altLang="zh-TW" b="0" i="0" dirty="0">
                <a:solidFill>
                  <a:srgbClr val="262626"/>
                </a:solidFill>
                <a:effectLst/>
                <a:latin typeface="-apple-system"/>
              </a:rPr>
              <a:t>[1] (BU_1)                                    0.00       8.17 r  U2668/Y (INVX4)                                         0.08       8.26 f  U3141/Y (OAI2BB2X4)                                     0.18       8.44 r  RU_7/</a:t>
            </a:r>
            <a:r>
              <a:rPr lang="en-US" altLang="zh-TW" b="0" i="0" dirty="0" err="1">
                <a:solidFill>
                  <a:srgbClr val="262626"/>
                </a:solidFill>
                <a:effectLst/>
                <a:latin typeface="-apple-system"/>
              </a:rPr>
              <a:t>in_u</a:t>
            </a:r>
            <a:r>
              <a:rPr lang="en-US" altLang="zh-TW" b="0" i="0" dirty="0">
                <a:solidFill>
                  <a:srgbClr val="262626"/>
                </a:solidFill>
                <a:effectLst/>
                <a:latin typeface="-apple-system"/>
              </a:rPr>
              <a:t>[1] (RU_BIT_LEN23_depth1)                      0.00       8.44 r  RU_7/U51/Y (OAI2BB2X4)                                  0.25       8.69 r  RU_7/</a:t>
            </a:r>
            <a:r>
              <a:rPr lang="en-US" altLang="zh-TW" b="0" i="0" dirty="0" err="1">
                <a:solidFill>
                  <a:srgbClr val="262626"/>
                </a:solidFill>
                <a:effectLst/>
                <a:latin typeface="-apple-system"/>
              </a:rPr>
              <a:t>out_d</a:t>
            </a:r>
            <a:r>
              <a:rPr lang="en-US" altLang="zh-TW" b="0" i="0" dirty="0">
                <a:solidFill>
                  <a:srgbClr val="262626"/>
                </a:solidFill>
                <a:effectLst/>
                <a:latin typeface="-apple-system"/>
              </a:rPr>
              <a:t>[1] (RU_BIT_LEN23_depth1)                     0.00       8.69 r  U3139/Y (OAI2BB2X4)                                     0.24       8.93 r  BU_7/b[1] (BU_0)                                        0.00       8.93 r  BU_7/U135/Y (NAND2X4)                                   0.10       9.03 f  BU_7/U134/Y (NAND2X4)                                   0.25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/b[1] (mod_sub_0)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/sub_0_root_sub_0_root_sub_12_2/B[1] (mod_sub_0_DW01_sub_1_DW01_sub_38)                                                          0.00       9.28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/sub_0_root_sub_0_root_sub_12_2/U9/Y (INVX4)     0.08       9.36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/sub_0_root_sub_0_root_sub_12_2/U2_1/CO (ADDFHX4)                                                          0.37       9.73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/sub_0_root_sub_0_root_sub_12_2/U2_2/CO (ADDFHX2)                                                          0.28      10.02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/sub_0_root_sub_0_root_sub_12_2/U2_3/CO (ADDFHX4)                                                          0.29      10.31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/sub_0_root_sub_0_root_sub_12_2/U2_4/CO (ADDFHX4)                                                          0.28      10.59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/sub_0_root_sub_0_root_sub_12_2/U2_5/CO (ADDFHX4)                                                          0.28      10.88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/sub_0_root_sub_0_root_sub_12_2/U2_6/CO (ADDFHX4)                                                          0.28      11.16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/sub_0_root_sub_0_root_sub_12_2/U2_7/CO (ADDFHX4)                                                          0.28      11.45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/sub_0_root_sub_0_root_sub_12_2/U2_8/CO (ADDFHX4)                                                          0.28      11.73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/sub_0_root_sub_0_root_sub_12_2/U2_9/CO (ADDFHX4)                                                          0.28      12.01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/sub_0_root_sub_0_root_sub_12_2/U2_10/CO (ADDFHX2)                                                          0.28      12.30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/sub_0_root_sub_0_root_sub_12_2/U2_11/CO (ADDFHX4)                                                          0.29      12.59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/sub_0_root_sub_0_root_sub_12_2/U2_12/CO (ADDFHX4)                                                          0.28      12.87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/sub_0_root_sub_0_root_sub_12_2/U2_13/CO (ADDFHX4)                                                          0.28      13.16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/sub_0_root_sub_0_root_sub_12_2/U2_14/CO (ADDFHX4)                                                          0.28      13.44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/sub_0_root_sub_0_root_sub_12_2/U2_15/CO (ADDFHX4)                                                          0.28      13.73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/sub_0_root_sub_0_root_sub_12_2/U2_16/CO (ADDFHX4)                                                          0.28      14.01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/sub_0_root_sub_0_root_sub_12_2/U2_17/CO (ADDFHX2)                                                          0.28      14.29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/sub_0_root_sub_0_root_sub_12_2/U2_18/CO (ADDFHX2)                                                          0.29      14.58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/sub_0_root_sub_0_root_sub_12_2/U2_19/CO (ADDFHX4)                                                          0.29      14.88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/sub_0_root_sub_0_root_sub_12_2/U2_20/CO (ADDFHX4)                                                          0.28      15.16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/sub_0_root_sub_0_root_sub_12_2/U2_21/CO (ADDFHX4)                                                          0.29      15.45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/sub_0_root_sub_0_root_sub_12_2/U4/Y (XNOR3X4)                                                          0.29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/sub_0_root_sub_0_root_sub_12_2/DIFF[22] (mod_sub_0_DW01_sub_1_DW01_sub_38)                                                          0.00      15.74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/U6/Y (NAND2X4)                                  0.08      15.82 f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/U28/Y (NAND2X4)                                 0.12      15.94 r  BU_7/</a:t>
            </a:r>
            <a:r>
              <a:rPr lang="en-US" altLang="zh-TW" b="0" i="0" dirty="0" err="1">
                <a:solidFill>
                  <a:srgbClr val="262626"/>
                </a:solidFill>
                <a:effectLst/>
                <a:latin typeface="-apple-system"/>
              </a:rPr>
              <a:t>ms</a:t>
            </a:r>
            <a:r>
              <a:rPr lang="en-US" altLang="zh-TW" b="0" i="0" dirty="0">
                <a:solidFill>
                  <a:srgbClr val="262626"/>
                </a:solidFill>
                <a:effectLst/>
                <a:latin typeface="-apple-system"/>
              </a:rPr>
              <a:t>/out[22] (mod_sub_0)                             0.00      15.94 r  BU_7/U117/Y (OAI2BB2X4)                                 0.25      16.19 r  BU_7/</a:t>
            </a:r>
            <a:r>
              <a:rPr lang="en-US" altLang="zh-TW" b="0" i="0" dirty="0" err="1">
                <a:solidFill>
                  <a:srgbClr val="262626"/>
                </a:solidFill>
                <a:effectLst/>
                <a:latin typeface="-apple-system"/>
              </a:rPr>
              <a:t>out_b</a:t>
            </a:r>
            <a:r>
              <a:rPr lang="en-US" altLang="zh-TW" b="0" i="0" dirty="0">
                <a:solidFill>
                  <a:srgbClr val="262626"/>
                </a:solidFill>
                <a:effectLst/>
                <a:latin typeface="-apple-system"/>
              </a:rPr>
              <a:t>[22] (BU_0)                                   0.00      16.19 r  U3121/Y (AOI21X4)                                       0.12      16.32 f  U3122/Y (CLKINVX20)                                     7.98      24.30 r  </a:t>
            </a:r>
            <a:r>
              <a:rPr lang="en-US" altLang="zh-TW" b="0" i="0" dirty="0" err="1">
                <a:solidFill>
                  <a:srgbClr val="262626"/>
                </a:solidFill>
                <a:effectLst/>
                <a:latin typeface="-apple-system"/>
              </a:rPr>
              <a:t>NTT_out_d</a:t>
            </a:r>
            <a:r>
              <a:rPr lang="en-US" altLang="zh-TW" b="0" i="0" dirty="0">
                <a:solidFill>
                  <a:srgbClr val="262626"/>
                </a:solidFill>
                <a:effectLst/>
                <a:latin typeface="-apple-system"/>
              </a:rPr>
              <a:t>[22] (out)                                     0.00      24.30 r  data arrival time                                                 24.30  clock </a:t>
            </a:r>
            <a:r>
              <a:rPr lang="en-US" altLang="zh-TW" b="0" i="0" dirty="0" err="1">
                <a:solidFill>
                  <a:srgbClr val="262626"/>
                </a:solidFill>
                <a:effectLst/>
                <a:latin typeface="-apple-system"/>
              </a:rPr>
              <a:t>clk</a:t>
            </a:r>
            <a:r>
              <a:rPr lang="en-US" altLang="zh-TW" b="0" i="0" dirty="0">
                <a:solidFill>
                  <a:srgbClr val="262626"/>
                </a:solidFill>
                <a:effectLst/>
                <a:latin typeface="-apple-system"/>
              </a:rPr>
              <a:t> (rise edge)                                  25.00      25.00  clock network delay (ideal)                             0.50      25.50  clock uncertainty                                      -0.20      25.30  output external delay                                  -1.00      24.30  data required time                                                24.30  --------------------------------------------------------------------------  data required time                                                24.30  data arrival time                                                -24.30  --------------------------------------------------------------------------  slack (MET)                                                        0.00</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2321843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50697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F409-10E8-BAEE-F716-4FE63CA69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D17EC-870F-72C2-84C0-AB6EA85B4D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5840A2-3014-142E-DD5A-41220C2B89CC}"/>
              </a:ext>
            </a:extLst>
          </p:cNvPr>
          <p:cNvSpPr>
            <a:spLocks noGrp="1"/>
          </p:cNvSpPr>
          <p:nvPr>
            <p:ph type="body" idx="1"/>
          </p:nvPr>
        </p:nvSpPr>
        <p:spPr/>
        <p:txBody>
          <a:bodyPr/>
          <a:lstStyle/>
          <a:p>
            <a:pPr>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B272FB4B-225A-8380-4424-B0839BFCC161}"/>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6660679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95</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99</a:t>
            </a:fld>
            <a:endParaRPr lang="zh-CN" altLang="en-US"/>
          </a:p>
        </p:txBody>
      </p:sp>
    </p:spTree>
    <p:extLst>
      <p:ext uri="{BB962C8B-B14F-4D97-AF65-F5344CB8AC3E}">
        <p14:creationId xmlns:p14="http://schemas.microsoft.com/office/powerpoint/2010/main" val="52995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1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00.png"/><Relationship Id="rId4" Type="http://schemas.openxmlformats.org/officeDocument/2006/relationships/image" Target="../media/image173.png"/></Relationships>
</file>

<file path=ppt/slides/_rels/slide12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93.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92.png"/><Relationship Id="rId4" Type="http://schemas.openxmlformats.org/officeDocument/2006/relationships/image" Target="../media/image19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xml"/><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3.xm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10" Type="http://schemas.openxmlformats.org/officeDocument/2006/relationships/image" Target="../media/image5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4.xml"/><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11.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7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1.jp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543425" y="392113"/>
          <a:ext cx="3465513" cy="1493837"/>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543425" y="392113"/>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4122" y="2093340"/>
          <a:ext cx="4937872" cy="2237019"/>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544122" y="2093340"/>
                        <a:ext cx="4937872" cy="2237019"/>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pic>
        <p:nvPicPr>
          <p:cNvPr id="4" name="圖片 3">
            <a:extLst>
              <a:ext uri="{FF2B5EF4-FFF2-40B4-BE49-F238E27FC236}">
                <a16:creationId xmlns:a16="http://schemas.microsoft.com/office/drawing/2014/main" id="{ED7F2266-15A1-ED40-98F8-5AB3976417A1}"/>
              </a:ext>
            </a:extLst>
          </p:cNvPr>
          <p:cNvPicPr>
            <a:picLocks noChangeAspect="1"/>
          </p:cNvPicPr>
          <p:nvPr/>
        </p:nvPicPr>
        <p:blipFill>
          <a:blip r:embed="rId4"/>
          <a:stretch>
            <a:fillRect/>
          </a:stretch>
        </p:blipFill>
        <p:spPr>
          <a:xfrm>
            <a:off x="665959" y="3116646"/>
            <a:ext cx="2969339" cy="3538726"/>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pic>
        <p:nvPicPr>
          <p:cNvPr id="5" name="圖片 4">
            <a:extLst>
              <a:ext uri="{FF2B5EF4-FFF2-40B4-BE49-F238E27FC236}">
                <a16:creationId xmlns:a16="http://schemas.microsoft.com/office/drawing/2014/main" id="{7C7D4508-2635-A05B-C152-8B97726DB326}"/>
              </a:ext>
            </a:extLst>
          </p:cNvPr>
          <p:cNvPicPr>
            <a:picLocks noChangeAspect="1"/>
          </p:cNvPicPr>
          <p:nvPr/>
        </p:nvPicPr>
        <p:blipFill>
          <a:blip r:embed="rId4"/>
          <a:stretch>
            <a:fillRect/>
          </a:stretch>
        </p:blipFill>
        <p:spPr>
          <a:xfrm>
            <a:off x="2777924" y="1568739"/>
            <a:ext cx="4614394" cy="4721892"/>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719475"/>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164381" cy="400110"/>
            <a:chOff x="568442" y="319364"/>
            <a:chExt cx="316438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06686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49.29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B4F17B8-355E-4E9F-A602-3B272832FBDC}"/>
              </a:ext>
            </a:extLst>
          </p:cNvPr>
          <p:cNvPicPr>
            <a:picLocks noChangeAspect="1"/>
          </p:cNvPicPr>
          <p:nvPr/>
        </p:nvPicPr>
        <p:blipFill rotWithShape="1">
          <a:blip r:embed="rId3"/>
          <a:srcRect r="38240"/>
          <a:stretch/>
        </p:blipFill>
        <p:spPr>
          <a:xfrm>
            <a:off x="7109350" y="876299"/>
            <a:ext cx="4320000" cy="5434612"/>
          </a:xfrm>
          <a:prstGeom prst="rect">
            <a:avLst/>
          </a:prstGeom>
        </p:spPr>
      </p:pic>
      <p:pic>
        <p:nvPicPr>
          <p:cNvPr id="10" name="圖片 9">
            <a:extLst>
              <a:ext uri="{FF2B5EF4-FFF2-40B4-BE49-F238E27FC236}">
                <a16:creationId xmlns:a16="http://schemas.microsoft.com/office/drawing/2014/main" id="{5CE1D31A-F62B-4822-8396-A40FBC7501AC}"/>
              </a:ext>
            </a:extLst>
          </p:cNvPr>
          <p:cNvPicPr>
            <a:picLocks noChangeAspect="1"/>
          </p:cNvPicPr>
          <p:nvPr/>
        </p:nvPicPr>
        <p:blipFill>
          <a:blip r:embed="rId4"/>
          <a:stretch>
            <a:fillRect/>
          </a:stretch>
        </p:blipFill>
        <p:spPr>
          <a:xfrm>
            <a:off x="568442" y="2322181"/>
            <a:ext cx="6443392" cy="1756435"/>
          </a:xfrm>
          <a:prstGeom prst="rect">
            <a:avLst/>
          </a:prstGeom>
        </p:spPr>
      </p:pic>
      <p:sp>
        <p:nvSpPr>
          <p:cNvPr id="12" name="矩形 11">
            <a:extLst>
              <a:ext uri="{FF2B5EF4-FFF2-40B4-BE49-F238E27FC236}">
                <a16:creationId xmlns:a16="http://schemas.microsoft.com/office/drawing/2014/main" id="{F342DF08-0908-4A0C-855F-F0FD3CAF6C48}"/>
              </a:ext>
            </a:extLst>
          </p:cNvPr>
          <p:cNvSpPr/>
          <p:nvPr/>
        </p:nvSpPr>
        <p:spPr>
          <a:xfrm>
            <a:off x="7063378" y="5707737"/>
            <a:ext cx="4325348" cy="2072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BB8598A-0E4F-4C7D-B776-B556A9E24474}"/>
              </a:ext>
            </a:extLst>
          </p:cNvPr>
          <p:cNvSpPr/>
          <p:nvPr/>
        </p:nvSpPr>
        <p:spPr>
          <a:xfrm>
            <a:off x="6095999" y="3507880"/>
            <a:ext cx="638175" cy="225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8855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D5A7EA4-B8A5-44E3-8A31-ECAD9F7D007E}"/>
              </a:ext>
            </a:extLst>
          </p:cNvPr>
          <p:cNvPicPr>
            <a:picLocks noChangeAspect="1"/>
          </p:cNvPicPr>
          <p:nvPr/>
        </p:nvPicPr>
        <p:blipFill>
          <a:blip r:embed="rId3"/>
          <a:stretch>
            <a:fillRect/>
          </a:stretch>
        </p:blipFill>
        <p:spPr>
          <a:xfrm>
            <a:off x="568442" y="1083887"/>
            <a:ext cx="10800000" cy="4926614"/>
          </a:xfrm>
          <a:prstGeom prst="rect">
            <a:avLst/>
          </a:prstGeom>
        </p:spPr>
      </p:pic>
    </p:spTree>
    <p:extLst>
      <p:ext uri="{BB962C8B-B14F-4D97-AF65-F5344CB8AC3E}">
        <p14:creationId xmlns:p14="http://schemas.microsoft.com/office/powerpoint/2010/main" val="3247801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3" name="群組 2">
            <a:extLst>
              <a:ext uri="{FF2B5EF4-FFF2-40B4-BE49-F238E27FC236}">
                <a16:creationId xmlns:a16="http://schemas.microsoft.com/office/drawing/2014/main" id="{D239D65D-14B1-478B-80DC-D8F1EC09A3E4}"/>
              </a:ext>
            </a:extLst>
          </p:cNvPr>
          <p:cNvGrpSpPr/>
          <p:nvPr/>
        </p:nvGrpSpPr>
        <p:grpSpPr>
          <a:xfrm>
            <a:off x="568442" y="1524739"/>
            <a:ext cx="10800000" cy="2975086"/>
            <a:chOff x="336000" y="1105639"/>
            <a:chExt cx="11520000" cy="2975086"/>
          </a:xfrm>
        </p:grpSpPr>
        <p:pic>
          <p:nvPicPr>
            <p:cNvPr id="2" name="圖片 1">
              <a:extLst>
                <a:ext uri="{FF2B5EF4-FFF2-40B4-BE49-F238E27FC236}">
                  <a16:creationId xmlns:a16="http://schemas.microsoft.com/office/drawing/2014/main" id="{EB262B63-FF5A-496E-9BAD-BA00557EF6C5}"/>
                </a:ext>
              </a:extLst>
            </p:cNvPr>
            <p:cNvPicPr>
              <a:picLocks noChangeAspect="1"/>
            </p:cNvPicPr>
            <p:nvPr/>
          </p:nvPicPr>
          <p:blipFill rotWithShape="1">
            <a:blip r:embed="rId3"/>
            <a:srcRect b="80337"/>
            <a:stretch/>
          </p:blipFill>
          <p:spPr>
            <a:xfrm>
              <a:off x="336000" y="1105639"/>
              <a:ext cx="11520000" cy="913662"/>
            </a:xfrm>
            <a:prstGeom prst="rect">
              <a:avLst/>
            </a:prstGeom>
          </p:spPr>
        </p:pic>
        <p:pic>
          <p:nvPicPr>
            <p:cNvPr id="6" name="圖片 5">
              <a:extLst>
                <a:ext uri="{FF2B5EF4-FFF2-40B4-BE49-F238E27FC236}">
                  <a16:creationId xmlns:a16="http://schemas.microsoft.com/office/drawing/2014/main" id="{C05EE531-7947-413C-8DC8-36F9C92D97A3}"/>
                </a:ext>
              </a:extLst>
            </p:cNvPr>
            <p:cNvPicPr>
              <a:picLocks noChangeAspect="1"/>
            </p:cNvPicPr>
            <p:nvPr/>
          </p:nvPicPr>
          <p:blipFill rotWithShape="1">
            <a:blip r:embed="rId3"/>
            <a:srcRect t="55637"/>
            <a:stretch/>
          </p:blipFill>
          <p:spPr>
            <a:xfrm>
              <a:off x="336000" y="2019301"/>
              <a:ext cx="11520000" cy="2061424"/>
            </a:xfrm>
            <a:prstGeom prst="rect">
              <a:avLst/>
            </a:prstGeom>
          </p:spPr>
        </p:pic>
      </p:grpSp>
    </p:spTree>
    <p:extLst>
      <p:ext uri="{BB962C8B-B14F-4D97-AF65-F5344CB8AC3E}">
        <p14:creationId xmlns:p14="http://schemas.microsoft.com/office/powerpoint/2010/main" val="4678893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2988051" cy="400110"/>
            <a:chOff x="568442" y="319364"/>
            <a:chExt cx="298805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8905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Critical Path - Multiplexer</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BEBC9D0C-7661-4F5E-A527-17A45635DF35}"/>
              </a:ext>
            </a:extLst>
          </p:cNvPr>
          <p:cNvPicPr>
            <a:picLocks noChangeAspect="1"/>
          </p:cNvPicPr>
          <p:nvPr/>
        </p:nvPicPr>
        <p:blipFill>
          <a:blip r:embed="rId3"/>
          <a:stretch>
            <a:fillRect/>
          </a:stretch>
        </p:blipFill>
        <p:spPr>
          <a:xfrm>
            <a:off x="568442" y="1155007"/>
            <a:ext cx="3621655" cy="5040000"/>
          </a:xfrm>
          <a:prstGeom prst="rect">
            <a:avLst/>
          </a:prstGeom>
        </p:spPr>
      </p:pic>
      <p:pic>
        <p:nvPicPr>
          <p:cNvPr id="4" name="圖片 3">
            <a:extLst>
              <a:ext uri="{FF2B5EF4-FFF2-40B4-BE49-F238E27FC236}">
                <a16:creationId xmlns:a16="http://schemas.microsoft.com/office/drawing/2014/main" id="{6AD43CCC-A324-4F5B-8B01-196F6716758B}"/>
              </a:ext>
            </a:extLst>
          </p:cNvPr>
          <p:cNvPicPr>
            <a:picLocks noChangeAspect="1"/>
          </p:cNvPicPr>
          <p:nvPr/>
        </p:nvPicPr>
        <p:blipFill>
          <a:blip r:embed="rId4"/>
          <a:stretch>
            <a:fillRect/>
          </a:stretch>
        </p:blipFill>
        <p:spPr>
          <a:xfrm>
            <a:off x="4332535" y="1155007"/>
            <a:ext cx="3588436" cy="5040000"/>
          </a:xfrm>
          <a:prstGeom prst="rect">
            <a:avLst/>
          </a:prstGeom>
        </p:spPr>
      </p:pic>
      <p:pic>
        <p:nvPicPr>
          <p:cNvPr id="5" name="圖片 4">
            <a:extLst>
              <a:ext uri="{FF2B5EF4-FFF2-40B4-BE49-F238E27FC236}">
                <a16:creationId xmlns:a16="http://schemas.microsoft.com/office/drawing/2014/main" id="{82A9B951-0D3B-4773-86F3-CC5DD3B48F8D}"/>
              </a:ext>
            </a:extLst>
          </p:cNvPr>
          <p:cNvPicPr>
            <a:picLocks noChangeAspect="1"/>
          </p:cNvPicPr>
          <p:nvPr/>
        </p:nvPicPr>
        <p:blipFill>
          <a:blip r:embed="rId5"/>
          <a:stretch>
            <a:fillRect/>
          </a:stretch>
        </p:blipFill>
        <p:spPr>
          <a:xfrm>
            <a:off x="8063409" y="1155007"/>
            <a:ext cx="3624208" cy="5040000"/>
          </a:xfrm>
          <a:prstGeom prst="rect">
            <a:avLst/>
          </a:prstGeom>
        </p:spPr>
      </p:pic>
      <p:sp>
        <p:nvSpPr>
          <p:cNvPr id="15" name="矩形 14">
            <a:extLst>
              <a:ext uri="{FF2B5EF4-FFF2-40B4-BE49-F238E27FC236}">
                <a16:creationId xmlns:a16="http://schemas.microsoft.com/office/drawing/2014/main" id="{ECA950EE-64E1-4F28-81C1-C5B07265C88C}"/>
              </a:ext>
            </a:extLst>
          </p:cNvPr>
          <p:cNvSpPr/>
          <p:nvPr/>
        </p:nvSpPr>
        <p:spPr>
          <a:xfrm>
            <a:off x="971548" y="1776413"/>
            <a:ext cx="288000" cy="441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67C5332-CA5C-4D38-A984-E8A789CEE7D8}"/>
              </a:ext>
            </a:extLst>
          </p:cNvPr>
          <p:cNvSpPr/>
          <p:nvPr/>
        </p:nvSpPr>
        <p:spPr>
          <a:xfrm>
            <a:off x="3350849" y="6322762"/>
            <a:ext cx="8479201" cy="307777"/>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In the </a:t>
            </a:r>
            <a:r>
              <a:rPr lang="en-US" altLang="zh-TW" sz="1400" dirty="0" err="1">
                <a:solidFill>
                  <a:srgbClr val="FF0000"/>
                </a:solidFill>
                <a:latin typeface="Times New Roman" panose="02020603050405020304" pitchFamily="18" charset="0"/>
                <a:cs typeface="Times New Roman" panose="02020603050405020304" pitchFamily="18" charset="0"/>
              </a:rPr>
              <a:t>ExpandS</a:t>
            </a:r>
            <a:r>
              <a:rPr lang="en-US" altLang="zh-TW" sz="1400" dirty="0">
                <a:solidFill>
                  <a:srgbClr val="FF0000"/>
                </a:solidFill>
                <a:latin typeface="Times New Roman" panose="02020603050405020304" pitchFamily="18" charset="0"/>
                <a:cs typeface="Times New Roman" panose="02020603050405020304" pitchFamily="18" charset="0"/>
              </a:rPr>
              <a:t> mode, the required delay introduced by the multiplexer is calculated as 36.91 – 0.89 = 36.02 ns.</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E175D87-26A7-4244-8736-9F4C8FF76C29}"/>
              </a:ext>
            </a:extLst>
          </p:cNvPr>
          <p:cNvSpPr/>
          <p:nvPr/>
        </p:nvSpPr>
        <p:spPr>
          <a:xfrm>
            <a:off x="4736850" y="1155006"/>
            <a:ext cx="288000" cy="504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A868CF3-6B08-4337-B8C3-D25D6657EC0D}"/>
              </a:ext>
            </a:extLst>
          </p:cNvPr>
          <p:cNvSpPr/>
          <p:nvPr/>
        </p:nvSpPr>
        <p:spPr>
          <a:xfrm>
            <a:off x="8463374" y="1155006"/>
            <a:ext cx="288000" cy="476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5468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296923" cy="400110"/>
            <a:chOff x="568442" y="319364"/>
            <a:chExt cx="7296923"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1994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Circuit Optimization — Replacing Multiplexers with Shift Registers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119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8299277"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original Sampler modules used multiplexers for data selection.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This optimization replaces the selection logic with a shift register-based structure.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Effectively reduces logic utilization and simplifies control flow.</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Supports five operation modes, each tailored for different data flow requirements.</a:t>
            </a:r>
            <a:endParaRPr lang="zh-TW"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F5A9443-0BCC-4EBC-99BE-83F0DE984C12}"/>
              </a:ext>
            </a:extLst>
          </p:cNvPr>
          <p:cNvGraphicFramePr>
            <a:graphicFrameLocks noGrp="1"/>
          </p:cNvGraphicFramePr>
          <p:nvPr>
            <p:extLst>
              <p:ext uri="{D42A27DB-BD31-4B8C-83A1-F6EECF244321}">
                <p14:modId xmlns:p14="http://schemas.microsoft.com/office/powerpoint/2010/main" val="1428688207"/>
              </p:ext>
            </p:extLst>
          </p:nvPr>
        </p:nvGraphicFramePr>
        <p:xfrm>
          <a:off x="1162050" y="3215041"/>
          <a:ext cx="8439150" cy="3016272"/>
        </p:xfrm>
        <a:graphic>
          <a:graphicData uri="http://schemas.openxmlformats.org/drawingml/2006/table">
            <a:tbl>
              <a:tblPr firstRow="1" bandRow="1">
                <a:tableStyleId>{5C22544A-7EE6-4342-B048-85BDC9FD1C3A}</a:tableStyleId>
              </a:tblPr>
              <a:tblGrid>
                <a:gridCol w="1948632">
                  <a:extLst>
                    <a:ext uri="{9D8B030D-6E8A-4147-A177-3AD203B41FA5}">
                      <a16:colId xmlns:a16="http://schemas.microsoft.com/office/drawing/2014/main" val="2950784667"/>
                    </a:ext>
                  </a:extLst>
                </a:gridCol>
                <a:gridCol w="4802688">
                  <a:extLst>
                    <a:ext uri="{9D8B030D-6E8A-4147-A177-3AD203B41FA5}">
                      <a16:colId xmlns:a16="http://schemas.microsoft.com/office/drawing/2014/main" val="3392649446"/>
                    </a:ext>
                  </a:extLst>
                </a:gridCol>
                <a:gridCol w="1687830">
                  <a:extLst>
                    <a:ext uri="{9D8B030D-6E8A-4147-A177-3AD203B41FA5}">
                      <a16:colId xmlns:a16="http://schemas.microsoft.com/office/drawing/2014/main" val="1981261293"/>
                    </a:ext>
                  </a:extLst>
                </a:gridCol>
              </a:tblGrid>
              <a:tr h="502712">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Shift Register Behavior</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 Bits</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[1343:48]}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02712">
                <a:tc>
                  <a:txBody>
                    <a:bodyPr/>
                    <a:lstStyle/>
                    <a:p>
                      <a:pPr algn="ct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36'd0,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[1087:36]}</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SampleInBall_0</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64'd0,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[1087:64]}</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02712">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SampleInBall_1</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{256'd0, 8'd0, </a:t>
                      </a:r>
                      <a:r>
                        <a:rPr lang="en-US" altLang="zh-TW" sz="12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sampler_buffer</a:t>
                      </a:r>
                      <a:r>
                        <a:rPr lang="en-US" altLang="zh-TW"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[1087:8]}</a:t>
                      </a:r>
                      <a:endParaRPr lang="zh-TW" altLang="en-US" sz="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bl>
          </a:graphicData>
        </a:graphic>
      </p:graphicFrame>
    </p:spTree>
    <p:extLst>
      <p:ext uri="{BB962C8B-B14F-4D97-AF65-F5344CB8AC3E}">
        <p14:creationId xmlns:p14="http://schemas.microsoft.com/office/powerpoint/2010/main" val="153264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520248" cy="400110"/>
            <a:chOff x="568442" y="319364"/>
            <a:chExt cx="352024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34227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6D10683-80A8-4E84-8729-8842D4E5D799}"/>
              </a:ext>
            </a:extLst>
          </p:cNvPr>
          <p:cNvPicPr>
            <a:picLocks noChangeAspect="1"/>
          </p:cNvPicPr>
          <p:nvPr/>
        </p:nvPicPr>
        <p:blipFill>
          <a:blip r:embed="rId3"/>
          <a:stretch>
            <a:fillRect/>
          </a:stretch>
        </p:blipFill>
        <p:spPr>
          <a:xfrm>
            <a:off x="336000" y="1092090"/>
            <a:ext cx="11520000" cy="5028667"/>
          </a:xfrm>
          <a:prstGeom prst="rect">
            <a:avLst/>
          </a:prstGeom>
        </p:spPr>
      </p:pic>
    </p:spTree>
    <p:extLst>
      <p:ext uri="{BB962C8B-B14F-4D97-AF65-F5344CB8AC3E}">
        <p14:creationId xmlns:p14="http://schemas.microsoft.com/office/powerpoint/2010/main" val="26549607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927D95D-4A1C-4CC0-AF64-2B48EB3C25D7}"/>
              </a:ext>
            </a:extLst>
          </p:cNvPr>
          <p:cNvPicPr>
            <a:picLocks noChangeAspect="1"/>
          </p:cNvPicPr>
          <p:nvPr/>
        </p:nvPicPr>
        <p:blipFill>
          <a:blip r:embed="rId3"/>
          <a:stretch>
            <a:fillRect/>
          </a:stretch>
        </p:blipFill>
        <p:spPr>
          <a:xfrm>
            <a:off x="568442" y="1275365"/>
            <a:ext cx="10800000" cy="1904873"/>
          </a:xfrm>
          <a:prstGeom prst="rect">
            <a:avLst/>
          </a:prstGeom>
        </p:spPr>
      </p:pic>
      <p:pic>
        <p:nvPicPr>
          <p:cNvPr id="6" name="圖片 5">
            <a:extLst>
              <a:ext uri="{FF2B5EF4-FFF2-40B4-BE49-F238E27FC236}">
                <a16:creationId xmlns:a16="http://schemas.microsoft.com/office/drawing/2014/main" id="{B7637AEF-F2EF-40DE-8301-8BF8C364AC2D}"/>
              </a:ext>
            </a:extLst>
          </p:cNvPr>
          <p:cNvPicPr>
            <a:picLocks noChangeAspect="1"/>
          </p:cNvPicPr>
          <p:nvPr/>
        </p:nvPicPr>
        <p:blipFill>
          <a:blip r:embed="rId4"/>
          <a:stretch>
            <a:fillRect/>
          </a:stretch>
        </p:blipFill>
        <p:spPr>
          <a:xfrm>
            <a:off x="568442" y="3677763"/>
            <a:ext cx="10800000" cy="1894538"/>
          </a:xfrm>
          <a:prstGeom prst="rect">
            <a:avLst/>
          </a:prstGeom>
        </p:spPr>
      </p:pic>
    </p:spTree>
    <p:extLst>
      <p:ext uri="{BB962C8B-B14F-4D97-AF65-F5344CB8AC3E}">
        <p14:creationId xmlns:p14="http://schemas.microsoft.com/office/powerpoint/2010/main" val="39122776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B139E0D-3917-4BBD-A258-B6E2A2E52CD5}"/>
              </a:ext>
            </a:extLst>
          </p:cNvPr>
          <p:cNvPicPr>
            <a:picLocks noChangeAspect="1"/>
          </p:cNvPicPr>
          <p:nvPr/>
        </p:nvPicPr>
        <p:blipFill>
          <a:blip r:embed="rId3"/>
          <a:stretch>
            <a:fillRect/>
          </a:stretch>
        </p:blipFill>
        <p:spPr>
          <a:xfrm>
            <a:off x="568442" y="3668614"/>
            <a:ext cx="10800000" cy="1893544"/>
          </a:xfrm>
          <a:prstGeom prst="rect">
            <a:avLst/>
          </a:prstGeom>
        </p:spPr>
      </p:pic>
      <p:pic>
        <p:nvPicPr>
          <p:cNvPr id="2" name="圖片 1">
            <a:extLst>
              <a:ext uri="{FF2B5EF4-FFF2-40B4-BE49-F238E27FC236}">
                <a16:creationId xmlns:a16="http://schemas.microsoft.com/office/drawing/2014/main" id="{1B52BFB5-9A0E-4126-A1FB-26E05EFC7559}"/>
              </a:ext>
            </a:extLst>
          </p:cNvPr>
          <p:cNvPicPr>
            <a:picLocks noChangeAspect="1"/>
          </p:cNvPicPr>
          <p:nvPr/>
        </p:nvPicPr>
        <p:blipFill>
          <a:blip r:embed="rId4"/>
          <a:stretch>
            <a:fillRect/>
          </a:stretch>
        </p:blipFill>
        <p:spPr>
          <a:xfrm>
            <a:off x="568442" y="1122022"/>
            <a:ext cx="10800000" cy="2107870"/>
          </a:xfrm>
          <a:prstGeom prst="rect">
            <a:avLst/>
          </a:prstGeom>
        </p:spPr>
      </p:pic>
    </p:spTree>
    <p:extLst>
      <p:ext uri="{BB962C8B-B14F-4D97-AF65-F5344CB8AC3E}">
        <p14:creationId xmlns:p14="http://schemas.microsoft.com/office/powerpoint/2010/main" val="3387638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421A88D-A4E8-47DD-A653-6C9F2B30F529}"/>
              </a:ext>
            </a:extLst>
          </p:cNvPr>
          <p:cNvPicPr>
            <a:picLocks noChangeAspect="1"/>
          </p:cNvPicPr>
          <p:nvPr/>
        </p:nvPicPr>
        <p:blipFill>
          <a:blip r:embed="rId3"/>
          <a:stretch>
            <a:fillRect/>
          </a:stretch>
        </p:blipFill>
        <p:spPr>
          <a:xfrm>
            <a:off x="566030" y="1321267"/>
            <a:ext cx="10800000" cy="2107733"/>
          </a:xfrm>
          <a:prstGeom prst="rect">
            <a:avLst/>
          </a:prstGeom>
        </p:spPr>
      </p:pic>
      <p:pic>
        <p:nvPicPr>
          <p:cNvPr id="5" name="圖片 4">
            <a:extLst>
              <a:ext uri="{FF2B5EF4-FFF2-40B4-BE49-F238E27FC236}">
                <a16:creationId xmlns:a16="http://schemas.microsoft.com/office/drawing/2014/main" id="{BC669781-20CB-4B3F-A041-2E7CCBE3D5DD}"/>
              </a:ext>
            </a:extLst>
          </p:cNvPr>
          <p:cNvPicPr>
            <a:picLocks noChangeAspect="1"/>
          </p:cNvPicPr>
          <p:nvPr/>
        </p:nvPicPr>
        <p:blipFill>
          <a:blip r:embed="rId4"/>
          <a:stretch>
            <a:fillRect/>
          </a:stretch>
        </p:blipFill>
        <p:spPr>
          <a:xfrm>
            <a:off x="566030" y="4066967"/>
            <a:ext cx="10800000" cy="2100946"/>
          </a:xfrm>
          <a:prstGeom prst="rect">
            <a:avLst/>
          </a:prstGeom>
        </p:spPr>
      </p:pic>
    </p:spTree>
    <p:extLst>
      <p:ext uri="{BB962C8B-B14F-4D97-AF65-F5344CB8AC3E}">
        <p14:creationId xmlns:p14="http://schemas.microsoft.com/office/powerpoint/2010/main" val="40135343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4659983" cy="400110"/>
            <a:chOff x="568442" y="319364"/>
            <a:chExt cx="465998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456246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F26ACB0E-A2BC-4B22-B3BD-3AB7CF4239C4}"/>
              </a:ext>
            </a:extLst>
          </p:cNvPr>
          <p:cNvPicPr>
            <a:picLocks noChangeAspect="1"/>
          </p:cNvPicPr>
          <p:nvPr/>
        </p:nvPicPr>
        <p:blipFill>
          <a:blip r:embed="rId3"/>
          <a:stretch>
            <a:fillRect/>
          </a:stretch>
        </p:blipFill>
        <p:spPr>
          <a:xfrm>
            <a:off x="568442" y="1305341"/>
            <a:ext cx="10800000" cy="2123659"/>
          </a:xfrm>
          <a:prstGeom prst="rect">
            <a:avLst/>
          </a:prstGeom>
        </p:spPr>
      </p:pic>
      <p:pic>
        <p:nvPicPr>
          <p:cNvPr id="3" name="圖片 2">
            <a:extLst>
              <a:ext uri="{FF2B5EF4-FFF2-40B4-BE49-F238E27FC236}">
                <a16:creationId xmlns:a16="http://schemas.microsoft.com/office/drawing/2014/main" id="{850277DF-6802-4C46-B99D-5276F0BB7B48}"/>
              </a:ext>
            </a:extLst>
          </p:cNvPr>
          <p:cNvPicPr>
            <a:picLocks noChangeAspect="1"/>
          </p:cNvPicPr>
          <p:nvPr/>
        </p:nvPicPr>
        <p:blipFill>
          <a:blip r:embed="rId4"/>
          <a:stretch>
            <a:fillRect/>
          </a:stretch>
        </p:blipFill>
        <p:spPr>
          <a:xfrm>
            <a:off x="568442" y="4051041"/>
            <a:ext cx="10800000" cy="2112303"/>
          </a:xfrm>
          <a:prstGeom prst="rect">
            <a:avLst/>
          </a:prstGeom>
        </p:spPr>
      </p:pic>
    </p:spTree>
    <p:extLst>
      <p:ext uri="{BB962C8B-B14F-4D97-AF65-F5344CB8AC3E}">
        <p14:creationId xmlns:p14="http://schemas.microsoft.com/office/powerpoint/2010/main" val="9129230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93771F4A-55A1-407F-ABCB-7DB0FBF944BE}"/>
              </a:ext>
            </a:extLst>
          </p:cNvPr>
          <p:cNvPicPr>
            <a:picLocks noChangeAspect="1"/>
          </p:cNvPicPr>
          <p:nvPr/>
        </p:nvPicPr>
        <p:blipFill>
          <a:blip r:embed="rId3"/>
          <a:stretch>
            <a:fillRect/>
          </a:stretch>
        </p:blipFill>
        <p:spPr>
          <a:xfrm>
            <a:off x="568442" y="1337177"/>
            <a:ext cx="10800000" cy="1904882"/>
          </a:xfrm>
          <a:prstGeom prst="rect">
            <a:avLst/>
          </a:prstGeom>
        </p:spPr>
      </p:pic>
      <p:pic>
        <p:nvPicPr>
          <p:cNvPr id="3" name="圖片 2">
            <a:extLst>
              <a:ext uri="{FF2B5EF4-FFF2-40B4-BE49-F238E27FC236}">
                <a16:creationId xmlns:a16="http://schemas.microsoft.com/office/drawing/2014/main" id="{AADE1CF7-3950-4227-957B-562F33255450}"/>
              </a:ext>
            </a:extLst>
          </p:cNvPr>
          <p:cNvPicPr>
            <a:picLocks noChangeAspect="1"/>
          </p:cNvPicPr>
          <p:nvPr/>
        </p:nvPicPr>
        <p:blipFill>
          <a:blip r:embed="rId4"/>
          <a:stretch>
            <a:fillRect/>
          </a:stretch>
        </p:blipFill>
        <p:spPr>
          <a:xfrm>
            <a:off x="568442" y="3737862"/>
            <a:ext cx="10800000" cy="1884906"/>
          </a:xfrm>
          <a:prstGeom prst="rect">
            <a:avLst/>
          </a:prstGeom>
        </p:spPr>
      </p:pic>
    </p:spTree>
    <p:extLst>
      <p:ext uri="{BB962C8B-B14F-4D97-AF65-F5344CB8AC3E}">
        <p14:creationId xmlns:p14="http://schemas.microsoft.com/office/powerpoint/2010/main" val="383065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259507" cy="400110"/>
            <a:chOff x="568442" y="319364"/>
            <a:chExt cx="5259507"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1619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F37060F8-6C50-439E-819D-4E30B7B29399}"/>
              </a:ext>
            </a:extLst>
          </p:cNvPr>
          <p:cNvPicPr>
            <a:picLocks noChangeAspect="1"/>
          </p:cNvPicPr>
          <p:nvPr/>
        </p:nvPicPr>
        <p:blipFill>
          <a:blip r:embed="rId3"/>
          <a:stretch>
            <a:fillRect/>
          </a:stretch>
        </p:blipFill>
        <p:spPr>
          <a:xfrm>
            <a:off x="568442" y="1328377"/>
            <a:ext cx="10800000" cy="1894538"/>
          </a:xfrm>
          <a:prstGeom prst="rect">
            <a:avLst/>
          </a:prstGeom>
        </p:spPr>
      </p:pic>
      <p:pic>
        <p:nvPicPr>
          <p:cNvPr id="4" name="圖片 3">
            <a:extLst>
              <a:ext uri="{FF2B5EF4-FFF2-40B4-BE49-F238E27FC236}">
                <a16:creationId xmlns:a16="http://schemas.microsoft.com/office/drawing/2014/main" id="{8C44D5D6-AA62-48FE-B548-900ECC26EEF9}"/>
              </a:ext>
            </a:extLst>
          </p:cNvPr>
          <p:cNvPicPr>
            <a:picLocks noChangeAspect="1"/>
          </p:cNvPicPr>
          <p:nvPr/>
        </p:nvPicPr>
        <p:blipFill>
          <a:blip r:embed="rId4"/>
          <a:stretch>
            <a:fillRect/>
          </a:stretch>
        </p:blipFill>
        <p:spPr>
          <a:xfrm>
            <a:off x="568442" y="3860392"/>
            <a:ext cx="10800000" cy="1896530"/>
          </a:xfrm>
          <a:prstGeom prst="rect">
            <a:avLst/>
          </a:prstGeom>
        </p:spPr>
      </p:pic>
    </p:spTree>
    <p:extLst>
      <p:ext uri="{BB962C8B-B14F-4D97-AF65-F5344CB8AC3E}">
        <p14:creationId xmlns:p14="http://schemas.microsoft.com/office/powerpoint/2010/main" val="3421311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5140884" cy="400110"/>
            <a:chOff x="568442" y="319364"/>
            <a:chExt cx="5140884"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504336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Pre-synthesis timing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B688E837-26EE-4F4D-A792-9DC40E9B8F9B}"/>
              </a:ext>
            </a:extLst>
          </p:cNvPr>
          <p:cNvPicPr>
            <a:picLocks noChangeAspect="1"/>
          </p:cNvPicPr>
          <p:nvPr/>
        </p:nvPicPr>
        <p:blipFill>
          <a:blip r:embed="rId3"/>
          <a:stretch>
            <a:fillRect/>
          </a:stretch>
        </p:blipFill>
        <p:spPr>
          <a:xfrm>
            <a:off x="568442" y="1888394"/>
            <a:ext cx="10800000" cy="2116869"/>
          </a:xfrm>
          <a:prstGeom prst="rect">
            <a:avLst/>
          </a:prstGeom>
        </p:spPr>
      </p:pic>
    </p:spTree>
    <p:extLst>
      <p:ext uri="{BB962C8B-B14F-4D97-AF65-F5344CB8AC3E}">
        <p14:creationId xmlns:p14="http://schemas.microsoft.com/office/powerpoint/2010/main" val="42297997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3036141" cy="400110"/>
            <a:chOff x="568442" y="319364"/>
            <a:chExt cx="3036141"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293862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Design Compiler – 18.3 ns</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CD7F50-7458-41A7-B2F5-04ADD5A7F486}"/>
              </a:ext>
            </a:extLst>
          </p:cNvPr>
          <p:cNvPicPr>
            <a:picLocks noChangeAspect="1"/>
          </p:cNvPicPr>
          <p:nvPr/>
        </p:nvPicPr>
        <p:blipFill>
          <a:blip r:embed="rId3"/>
          <a:stretch>
            <a:fillRect/>
          </a:stretch>
        </p:blipFill>
        <p:spPr>
          <a:xfrm>
            <a:off x="568442" y="986339"/>
            <a:ext cx="6649378" cy="1952898"/>
          </a:xfrm>
          <a:prstGeom prst="rect">
            <a:avLst/>
          </a:prstGeom>
        </p:spPr>
      </p:pic>
      <p:pic>
        <p:nvPicPr>
          <p:cNvPr id="5" name="圖片 4">
            <a:extLst>
              <a:ext uri="{FF2B5EF4-FFF2-40B4-BE49-F238E27FC236}">
                <a16:creationId xmlns:a16="http://schemas.microsoft.com/office/drawing/2014/main" id="{45439E4C-A334-42D7-AF00-F7F9CA4A496B}"/>
              </a:ext>
            </a:extLst>
          </p:cNvPr>
          <p:cNvPicPr>
            <a:picLocks noChangeAspect="1"/>
          </p:cNvPicPr>
          <p:nvPr/>
        </p:nvPicPr>
        <p:blipFill>
          <a:blip r:embed="rId4"/>
          <a:stretch>
            <a:fillRect/>
          </a:stretch>
        </p:blipFill>
        <p:spPr>
          <a:xfrm>
            <a:off x="7340035" y="983744"/>
            <a:ext cx="4048690" cy="3219899"/>
          </a:xfrm>
          <a:prstGeom prst="rect">
            <a:avLst/>
          </a:prstGeom>
        </p:spPr>
      </p:pic>
      <p:sp>
        <p:nvSpPr>
          <p:cNvPr id="7" name="矩形 6">
            <a:extLst>
              <a:ext uri="{FF2B5EF4-FFF2-40B4-BE49-F238E27FC236}">
                <a16:creationId xmlns:a16="http://schemas.microsoft.com/office/drawing/2014/main" id="{E2E596C7-AD71-40D0-A9B8-036EC309E1A8}"/>
              </a:ext>
            </a:extLst>
          </p:cNvPr>
          <p:cNvSpPr/>
          <p:nvPr/>
        </p:nvSpPr>
        <p:spPr>
          <a:xfrm>
            <a:off x="6302493" y="2352883"/>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7E7932-B612-4E3A-90DB-7F6469A8E55F}"/>
              </a:ext>
            </a:extLst>
          </p:cNvPr>
          <p:cNvSpPr/>
          <p:nvPr/>
        </p:nvSpPr>
        <p:spPr>
          <a:xfrm>
            <a:off x="10036292" y="3628742"/>
            <a:ext cx="1222257" cy="18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9" name="表格 8">
                <a:extLst>
                  <a:ext uri="{FF2B5EF4-FFF2-40B4-BE49-F238E27FC236}">
                    <a16:creationId xmlns:a16="http://schemas.microsoft.com/office/drawing/2014/main" id="{6FC32BD6-3B33-4464-8AF2-5915B71B5B34}"/>
                  </a:ext>
                </a:extLst>
              </p:cNvPr>
              <p:cNvGraphicFramePr>
                <a:graphicFrameLocks noGrp="1"/>
              </p:cNvGraphicFramePr>
              <p:nvPr>
                <p:extLst>
                  <p:ext uri="{D42A27DB-BD31-4B8C-83A1-F6EECF244321}">
                    <p14:modId xmlns:p14="http://schemas.microsoft.com/office/powerpoint/2010/main" val="3144581309"/>
                  </p:ext>
                </p:extLst>
              </p:nvPr>
            </p:nvGraphicFramePr>
            <p:xfrm>
              <a:off x="720898" y="450668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75" t="-1408" r="-226"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Multiplexer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Shift Register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37903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49.3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18.3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0" name="矩形 9">
            <a:extLst>
              <a:ext uri="{FF2B5EF4-FFF2-40B4-BE49-F238E27FC236}">
                <a16:creationId xmlns:a16="http://schemas.microsoft.com/office/drawing/2014/main" id="{C6E0E9DB-1E9C-44F0-B3D5-342457D1666B}"/>
              </a:ext>
            </a:extLst>
          </p:cNvPr>
          <p:cNvSpPr/>
          <p:nvPr/>
        </p:nvSpPr>
        <p:spPr>
          <a:xfrm>
            <a:off x="730429" y="5805825"/>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56B93A67-3D71-4BAF-94BC-BCFBCEC82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3100" y="5663947"/>
            <a:ext cx="720000" cy="720000"/>
          </a:xfrm>
          <a:prstGeom prst="rect">
            <a:avLst/>
          </a:prstGeom>
        </p:spPr>
      </p:pic>
      <p:sp>
        <p:nvSpPr>
          <p:cNvPr id="12" name="文字方塊 11">
            <a:extLst>
              <a:ext uri="{FF2B5EF4-FFF2-40B4-BE49-F238E27FC236}">
                <a16:creationId xmlns:a16="http://schemas.microsoft.com/office/drawing/2014/main" id="{1B7750FA-E4A8-4B57-8925-424CBC939250}"/>
              </a:ext>
            </a:extLst>
          </p:cNvPr>
          <p:cNvSpPr txBox="1"/>
          <p:nvPr/>
        </p:nvSpPr>
        <p:spPr>
          <a:xfrm>
            <a:off x="568442" y="3114790"/>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19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604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131773" cy="400110"/>
            <a:chOff x="568442" y="319364"/>
            <a:chExt cx="1131773"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03425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DC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矩形 8">
            <a:extLst>
              <a:ext uri="{FF2B5EF4-FFF2-40B4-BE49-F238E27FC236}">
                <a16:creationId xmlns:a16="http://schemas.microsoft.com/office/drawing/2014/main" id="{6BA3C06C-DCA1-4A7E-919A-FB1590080806}"/>
              </a:ext>
            </a:extLst>
          </p:cNvPr>
          <p:cNvSpPr/>
          <p:nvPr/>
        </p:nvSpPr>
        <p:spPr>
          <a:xfrm>
            <a:off x="720898" y="518117"/>
            <a:ext cx="11267902" cy="5978816"/>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performing synthesis in Design Compiler (DC), remember to remove Chinese comments from the .v files.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a:lnSpc>
                <a:spcPct val="200000"/>
              </a:lnSpc>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Avoid declaring input/output ports using the result of $clog2 applied to two variable parameters.</a:t>
            </a: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Check for multiple matching testbench files before importing from ncverilog.log to prevent </a:t>
            </a:r>
            <a:r>
              <a:rPr lang="en-US" altLang="zh-TW" dirty="0" err="1">
                <a:latin typeface="Times New Roman" panose="02020603050405020304" pitchFamily="18" charset="0"/>
                <a:cs typeface="Times New Roman" panose="02020603050405020304" pitchFamily="18" charset="0"/>
              </a:rPr>
              <a:t>errors.ncvlog</a:t>
            </a:r>
            <a:r>
              <a:rPr lang="en-US" altLang="zh-TW"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1600" b="1" dirty="0">
                <a:latin typeface="Times New Roman" panose="02020603050405020304" pitchFamily="18" charset="0"/>
                <a:cs typeface="Times New Roman" panose="02020603050405020304" pitchFamily="18" charset="0"/>
              </a:rPr>
              <a:t>*E,MNPDEC: Module name (</a:t>
            </a:r>
            <a:r>
              <a:rPr lang="en-US" altLang="zh-TW" sz="1600" b="1" dirty="0" err="1">
                <a:latin typeface="Times New Roman" panose="02020603050405020304" pitchFamily="18" charset="0"/>
                <a:cs typeface="Times New Roman" panose="02020603050405020304" pitchFamily="18" charset="0"/>
              </a:rPr>
              <a:t>Sampler_tb</a:t>
            </a:r>
            <a:r>
              <a:rPr lang="en-US" altLang="zh-TW" sz="1600" b="1" dirty="0">
                <a:latin typeface="Times New Roman" panose="02020603050405020304" pitchFamily="18" charset="0"/>
                <a:cs typeface="Times New Roman" panose="02020603050405020304" pitchFamily="18" charset="0"/>
              </a:rPr>
              <a:t>) previously declared. Use -ALLOWREDEFINITION option for duplicate module names.</a:t>
            </a: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C5716DCD-52DB-40B9-8E01-B1A2B6C53705}"/>
              </a:ext>
            </a:extLst>
          </p:cNvPr>
          <p:cNvPicPr>
            <a:picLocks noChangeAspect="1"/>
          </p:cNvPicPr>
          <p:nvPr/>
        </p:nvPicPr>
        <p:blipFill>
          <a:blip r:embed="rId3"/>
          <a:stretch>
            <a:fillRect/>
          </a:stretch>
        </p:blipFill>
        <p:spPr>
          <a:xfrm>
            <a:off x="1200650" y="1034345"/>
            <a:ext cx="2543530" cy="1457528"/>
          </a:xfrm>
          <a:prstGeom prst="rect">
            <a:avLst/>
          </a:prstGeom>
        </p:spPr>
      </p:pic>
      <p:pic>
        <p:nvPicPr>
          <p:cNvPr id="12" name="圖片 11">
            <a:extLst>
              <a:ext uri="{FF2B5EF4-FFF2-40B4-BE49-F238E27FC236}">
                <a16:creationId xmlns:a16="http://schemas.microsoft.com/office/drawing/2014/main" id="{88A1D005-4567-45CA-8314-A0B16262E1B7}"/>
              </a:ext>
            </a:extLst>
          </p:cNvPr>
          <p:cNvPicPr>
            <a:picLocks noChangeAspect="1"/>
          </p:cNvPicPr>
          <p:nvPr/>
        </p:nvPicPr>
        <p:blipFill>
          <a:blip r:embed="rId4"/>
          <a:stretch>
            <a:fillRect/>
          </a:stretch>
        </p:blipFill>
        <p:spPr>
          <a:xfrm>
            <a:off x="5811780" y="1034345"/>
            <a:ext cx="2981846" cy="1460847"/>
          </a:xfrm>
          <a:prstGeom prst="rect">
            <a:avLst/>
          </a:prstGeom>
        </p:spPr>
      </p:pic>
      <p:pic>
        <p:nvPicPr>
          <p:cNvPr id="13" name="圖片 12">
            <a:extLst>
              <a:ext uri="{FF2B5EF4-FFF2-40B4-BE49-F238E27FC236}">
                <a16:creationId xmlns:a16="http://schemas.microsoft.com/office/drawing/2014/main" id="{E87273EB-4F88-4ACC-8ECC-3513EF988119}"/>
              </a:ext>
            </a:extLst>
          </p:cNvPr>
          <p:cNvPicPr>
            <a:picLocks noChangeAspect="1"/>
          </p:cNvPicPr>
          <p:nvPr/>
        </p:nvPicPr>
        <p:blipFill>
          <a:blip r:embed="rId5"/>
          <a:stretch>
            <a:fillRect/>
          </a:stretch>
        </p:blipFill>
        <p:spPr>
          <a:xfrm>
            <a:off x="5811780" y="2541311"/>
            <a:ext cx="5931531" cy="933580"/>
          </a:xfrm>
          <a:prstGeom prst="rect">
            <a:avLst/>
          </a:prstGeom>
        </p:spPr>
      </p:pic>
      <p:pic>
        <p:nvPicPr>
          <p:cNvPr id="14" name="圖片 13">
            <a:extLst>
              <a:ext uri="{FF2B5EF4-FFF2-40B4-BE49-F238E27FC236}">
                <a16:creationId xmlns:a16="http://schemas.microsoft.com/office/drawing/2014/main" id="{25DBBB99-3CDD-4945-87EC-C8753080E6DE}"/>
              </a:ext>
            </a:extLst>
          </p:cNvPr>
          <p:cNvPicPr>
            <a:picLocks noChangeAspect="1"/>
          </p:cNvPicPr>
          <p:nvPr/>
        </p:nvPicPr>
        <p:blipFill>
          <a:blip r:embed="rId6"/>
          <a:stretch>
            <a:fillRect/>
          </a:stretch>
        </p:blipFill>
        <p:spPr>
          <a:xfrm>
            <a:off x="1200650" y="2541311"/>
            <a:ext cx="4563112" cy="933580"/>
          </a:xfrm>
          <a:prstGeom prst="rect">
            <a:avLst/>
          </a:prstGeom>
        </p:spPr>
      </p:pic>
      <p:pic>
        <p:nvPicPr>
          <p:cNvPr id="15" name="圖片 14">
            <a:extLst>
              <a:ext uri="{FF2B5EF4-FFF2-40B4-BE49-F238E27FC236}">
                <a16:creationId xmlns:a16="http://schemas.microsoft.com/office/drawing/2014/main" id="{E084B781-50CB-410F-9E24-CB1B1E3821EB}"/>
              </a:ext>
            </a:extLst>
          </p:cNvPr>
          <p:cNvPicPr>
            <a:picLocks noChangeAspect="1"/>
          </p:cNvPicPr>
          <p:nvPr/>
        </p:nvPicPr>
        <p:blipFill>
          <a:blip r:embed="rId7"/>
          <a:stretch>
            <a:fillRect/>
          </a:stretch>
        </p:blipFill>
        <p:spPr>
          <a:xfrm>
            <a:off x="1200650" y="3840720"/>
            <a:ext cx="4658375" cy="571580"/>
          </a:xfrm>
          <a:prstGeom prst="rect">
            <a:avLst/>
          </a:prstGeom>
        </p:spPr>
      </p:pic>
      <p:pic>
        <p:nvPicPr>
          <p:cNvPr id="16" name="圖片 15">
            <a:extLst>
              <a:ext uri="{FF2B5EF4-FFF2-40B4-BE49-F238E27FC236}">
                <a16:creationId xmlns:a16="http://schemas.microsoft.com/office/drawing/2014/main" id="{931BF2EF-4D5C-41B4-808F-11780D431901}"/>
              </a:ext>
            </a:extLst>
          </p:cNvPr>
          <p:cNvPicPr>
            <a:picLocks noChangeAspect="1"/>
          </p:cNvPicPr>
          <p:nvPr/>
        </p:nvPicPr>
        <p:blipFill>
          <a:blip r:embed="rId8"/>
          <a:stretch>
            <a:fillRect/>
          </a:stretch>
        </p:blipFill>
        <p:spPr>
          <a:xfrm>
            <a:off x="1168504" y="5994584"/>
            <a:ext cx="4595258" cy="701101"/>
          </a:xfrm>
          <a:prstGeom prst="rect">
            <a:avLst/>
          </a:prstGeom>
        </p:spPr>
      </p:pic>
      <p:pic>
        <p:nvPicPr>
          <p:cNvPr id="18" name="圖片 17">
            <a:extLst>
              <a:ext uri="{FF2B5EF4-FFF2-40B4-BE49-F238E27FC236}">
                <a16:creationId xmlns:a16="http://schemas.microsoft.com/office/drawing/2014/main" id="{0C544607-2866-437D-A2A4-DEBAC104A0AD}"/>
              </a:ext>
            </a:extLst>
          </p:cNvPr>
          <p:cNvPicPr>
            <a:picLocks noChangeAspect="1"/>
          </p:cNvPicPr>
          <p:nvPr/>
        </p:nvPicPr>
        <p:blipFill>
          <a:blip r:embed="rId9"/>
          <a:stretch>
            <a:fillRect/>
          </a:stretch>
        </p:blipFill>
        <p:spPr>
          <a:xfrm>
            <a:off x="6096000" y="5604107"/>
            <a:ext cx="2589324" cy="1091578"/>
          </a:xfrm>
          <a:prstGeom prst="rect">
            <a:avLst/>
          </a:prstGeom>
        </p:spPr>
      </p:pic>
    </p:spTree>
    <p:extLst>
      <p:ext uri="{BB962C8B-B14F-4D97-AF65-F5344CB8AC3E}">
        <p14:creationId xmlns:p14="http://schemas.microsoft.com/office/powerpoint/2010/main" val="351570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130</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574494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132</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133</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134</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135</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136</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139</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140</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694135426"/>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141</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142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143</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144</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145</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146</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80" y="200552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52" y="207705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Synthesis</a:t>
            </a:r>
          </a:p>
        </p:txBody>
      </p:sp>
      <p:grpSp>
        <p:nvGrpSpPr>
          <p:cNvPr id="25" name="PA_组合 24"/>
          <p:cNvGrpSpPr/>
          <p:nvPr>
            <p:custDataLst>
              <p:tags r:id="rId2"/>
            </p:custDataLst>
          </p:nvPr>
        </p:nvGrpSpPr>
        <p:grpSpPr>
          <a:xfrm>
            <a:off x="6318178" y="3073232"/>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218716" y="313181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9" y="4144692"/>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52" y="4214179"/>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7" y="5212400"/>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218716" y="526512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946574"/>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1018101"/>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571786659"/>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98246" cy="400110"/>
            <a:chOff x="568442" y="319364"/>
            <a:chExt cx="2998246"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007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15" name="圖片 14">
            <a:extLst>
              <a:ext uri="{FF2B5EF4-FFF2-40B4-BE49-F238E27FC236}">
                <a16:creationId xmlns:a16="http://schemas.microsoft.com/office/drawing/2014/main" id="{65508621-7FCB-4BB4-AB9A-A256A54862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3395373"/>
            <a:ext cx="11520000" cy="3020837"/>
          </a:xfrm>
          <a:prstGeom prst="rect">
            <a:avLst/>
          </a:prstGeom>
        </p:spPr>
      </p:pic>
      <p:pic>
        <p:nvPicPr>
          <p:cNvPr id="8" name="圖片 7">
            <a:extLst>
              <a:ext uri="{FF2B5EF4-FFF2-40B4-BE49-F238E27FC236}">
                <a16:creationId xmlns:a16="http://schemas.microsoft.com/office/drawing/2014/main" id="{93C1D461-DFA7-46B0-9056-FF51389CDC09}"/>
              </a:ext>
            </a:extLst>
          </p:cNvPr>
          <p:cNvPicPr>
            <a:picLocks noChangeAspect="1"/>
          </p:cNvPicPr>
          <p:nvPr/>
        </p:nvPicPr>
        <p:blipFill rotWithShape="1">
          <a:blip r:embed="rId9"/>
          <a:srcRect t="33005"/>
          <a:stretch/>
        </p:blipFill>
        <p:spPr>
          <a:xfrm>
            <a:off x="4280330" y="319365"/>
            <a:ext cx="7575670" cy="2762816"/>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039925" cy="400110"/>
            <a:chOff x="568442" y="319364"/>
            <a:chExt cx="303992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94240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12" name="圖片 11">
            <a:extLst>
              <a:ext uri="{FF2B5EF4-FFF2-40B4-BE49-F238E27FC236}">
                <a16:creationId xmlns:a16="http://schemas.microsoft.com/office/drawing/2014/main" id="{F226B15A-CE61-4CEA-9EA6-9638F143F6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00" y="916775"/>
            <a:ext cx="11520000" cy="2512225"/>
          </a:xfrm>
          <a:prstGeom prst="rect">
            <a:avLst/>
          </a:prstGeom>
        </p:spPr>
      </p:pic>
      <p:cxnSp>
        <p:nvCxnSpPr>
          <p:cNvPr id="21" name="接點: 肘形 20">
            <a:extLst>
              <a:ext uri="{FF2B5EF4-FFF2-40B4-BE49-F238E27FC236}">
                <a16:creationId xmlns:a16="http://schemas.microsoft.com/office/drawing/2014/main" id="{F56AA610-C1F5-49F3-A99F-D7436777BE07}"/>
              </a:ext>
            </a:extLst>
          </p:cNvPr>
          <p:cNvCxnSpPr>
            <a:cxnSpLocks/>
            <a:stCxn id="12" idx="3"/>
          </p:cNvCxnSpPr>
          <p:nvPr/>
        </p:nvCxnSpPr>
        <p:spPr>
          <a:xfrm flipH="1">
            <a:off x="336000" y="2172888"/>
            <a:ext cx="11520000" cy="3021502"/>
          </a:xfrm>
          <a:prstGeom prst="bentConnector5">
            <a:avLst>
              <a:gd name="adj1" fmla="val -1984"/>
              <a:gd name="adj2" fmla="val 45516"/>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E3721FD6-B8A6-B767-FCCA-C0BBB91BE0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898" y="3683639"/>
            <a:ext cx="10765410" cy="3193702"/>
          </a:xfrm>
          <a:prstGeom prst="rect">
            <a:avLst/>
          </a:prstGeom>
        </p:spPr>
      </p:pic>
    </p:spTree>
    <p:extLst>
      <p:ext uri="{BB962C8B-B14F-4D97-AF65-F5344CB8AC3E}">
        <p14:creationId xmlns:p14="http://schemas.microsoft.com/office/powerpoint/2010/main" val="193854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68238" cy="400110"/>
            <a:chOff x="568442" y="319364"/>
            <a:chExt cx="296823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70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pic>
        <p:nvPicPr>
          <p:cNvPr id="14" name="圖片 13">
            <a:extLst>
              <a:ext uri="{FF2B5EF4-FFF2-40B4-BE49-F238E27FC236}">
                <a16:creationId xmlns:a16="http://schemas.microsoft.com/office/drawing/2014/main" id="{C77F161E-D41E-44D8-8DDF-CEB9AF7031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987097"/>
            <a:ext cx="11520000" cy="2883806"/>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8B89-A25C-46BA-5A7F-882FECD154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A8E734B-50F3-CDB1-7168-B248411ADBBA}"/>
              </a:ext>
            </a:extLst>
          </p:cNvPr>
          <p:cNvGrpSpPr/>
          <p:nvPr/>
        </p:nvGrpSpPr>
        <p:grpSpPr>
          <a:xfrm>
            <a:off x="568443" y="319365"/>
            <a:ext cx="4009805" cy="461665"/>
            <a:chOff x="568442" y="319364"/>
            <a:chExt cx="4009805" cy="461666"/>
          </a:xfrm>
        </p:grpSpPr>
        <p:sp>
          <p:nvSpPr>
            <p:cNvPr id="55" name="文本框 23">
              <a:extLst>
                <a:ext uri="{FF2B5EF4-FFF2-40B4-BE49-F238E27FC236}">
                  <a16:creationId xmlns:a16="http://schemas.microsoft.com/office/drawing/2014/main" id="{21CFC547-5678-20C5-F795-DE47FE8D55C5}"/>
                </a:ext>
              </a:extLst>
            </p:cNvPr>
            <p:cNvSpPr txBox="1"/>
            <p:nvPr/>
          </p:nvSpPr>
          <p:spPr>
            <a:xfrm>
              <a:off x="665958" y="319364"/>
              <a:ext cx="391228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9A030F4-00C5-6B76-CBDF-19D5D8805B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6BA8DE4-57D2-1783-973A-C64B3B94E7AA}"/>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31</a:t>
            </a:fld>
            <a:endParaRPr lang="zh-CN" altLang="en-US" dirty="0"/>
          </a:p>
        </p:txBody>
      </p:sp>
      <p:graphicFrame>
        <p:nvGraphicFramePr>
          <p:cNvPr id="6" name="表格 5">
            <a:extLst>
              <a:ext uri="{FF2B5EF4-FFF2-40B4-BE49-F238E27FC236}">
                <a16:creationId xmlns:a16="http://schemas.microsoft.com/office/drawing/2014/main" id="{FB2A06B1-AF34-2633-77A5-EB3D552EF56B}"/>
              </a:ext>
            </a:extLst>
          </p:cNvPr>
          <p:cNvGraphicFramePr>
            <a:graphicFrameLocks noGrp="1"/>
          </p:cNvGraphicFramePr>
          <p:nvPr>
            <p:extLst>
              <p:ext uri="{D42A27DB-BD31-4B8C-83A1-F6EECF244321}">
                <p14:modId xmlns:p14="http://schemas.microsoft.com/office/powerpoint/2010/main" val="2240652537"/>
              </p:ext>
            </p:extLst>
          </p:nvPr>
        </p:nvGraphicFramePr>
        <p:xfrm>
          <a:off x="696001" y="2352990"/>
          <a:ext cx="10799998" cy="215202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84EADFDE-A06F-315D-3391-66CD7C051518}"/>
              </a:ext>
            </a:extLst>
          </p:cNvPr>
          <p:cNvGraphicFramePr>
            <a:graphicFrameLocks noGrp="1"/>
          </p:cNvGraphicFramePr>
          <p:nvPr>
            <p:extLst>
              <p:ext uri="{D42A27DB-BD31-4B8C-83A1-F6EECF244321}">
                <p14:modId xmlns:p14="http://schemas.microsoft.com/office/powerpoint/2010/main" val="3310047908"/>
              </p:ext>
            </p:extLst>
          </p:nvPr>
        </p:nvGraphicFramePr>
        <p:xfrm>
          <a:off x="9638399" y="781030"/>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54283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8A7-F4E2-5D6B-E0C5-2D3A7166058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C20307F-15D9-F80E-5C4B-D5DB7FBDF0EC}"/>
              </a:ext>
            </a:extLst>
          </p:cNvPr>
          <p:cNvGrpSpPr/>
          <p:nvPr/>
        </p:nvGrpSpPr>
        <p:grpSpPr>
          <a:xfrm>
            <a:off x="568443" y="319365"/>
            <a:ext cx="4061102" cy="461665"/>
            <a:chOff x="568442" y="319364"/>
            <a:chExt cx="4061102" cy="461666"/>
          </a:xfrm>
        </p:grpSpPr>
        <p:sp>
          <p:nvSpPr>
            <p:cNvPr id="55" name="文本框 23">
              <a:extLst>
                <a:ext uri="{FF2B5EF4-FFF2-40B4-BE49-F238E27FC236}">
                  <a16:creationId xmlns:a16="http://schemas.microsoft.com/office/drawing/2014/main" id="{2A7031F9-D2B9-91BE-2981-9C3CE4E72720}"/>
                </a:ext>
              </a:extLst>
            </p:cNvPr>
            <p:cNvSpPr txBox="1"/>
            <p:nvPr/>
          </p:nvSpPr>
          <p:spPr>
            <a:xfrm>
              <a:off x="665958" y="319364"/>
              <a:ext cx="39635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A77FCE1-F8CF-83BA-78FA-6BD1EE00802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3FAC9CE-A667-2ABE-0549-003BE7FA48EE}"/>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32</a:t>
            </a:fld>
            <a:endParaRPr lang="zh-CN" altLang="en-US" dirty="0"/>
          </a:p>
        </p:txBody>
      </p:sp>
      <p:graphicFrame>
        <p:nvGraphicFramePr>
          <p:cNvPr id="6" name="表格 5">
            <a:extLst>
              <a:ext uri="{FF2B5EF4-FFF2-40B4-BE49-F238E27FC236}">
                <a16:creationId xmlns:a16="http://schemas.microsoft.com/office/drawing/2014/main" id="{1CBBBD5E-BAA5-4159-3109-3375DCB5DA4A}"/>
              </a:ext>
            </a:extLst>
          </p:cNvPr>
          <p:cNvGraphicFramePr>
            <a:graphicFrameLocks noGrp="1"/>
          </p:cNvGraphicFramePr>
          <p:nvPr>
            <p:extLst>
              <p:ext uri="{D42A27DB-BD31-4B8C-83A1-F6EECF244321}">
                <p14:modId xmlns:p14="http://schemas.microsoft.com/office/powerpoint/2010/main" val="2315080772"/>
              </p:ext>
            </p:extLst>
          </p:nvPr>
        </p:nvGraphicFramePr>
        <p:xfrm>
          <a:off x="126780" y="769381"/>
          <a:ext cx="11938439" cy="6492240"/>
        </p:xfrm>
        <a:graphic>
          <a:graphicData uri="http://schemas.openxmlformats.org/drawingml/2006/table">
            <a:tbl>
              <a:tblPr firstRow="1" bandRow="1">
                <a:tableStyleId>{5C22544A-7EE6-4342-B048-85BDC9FD1C3A}</a:tableStyleId>
              </a:tblPr>
              <a:tblGrid>
                <a:gridCol w="625695">
                  <a:extLst>
                    <a:ext uri="{9D8B030D-6E8A-4147-A177-3AD203B41FA5}">
                      <a16:colId xmlns:a16="http://schemas.microsoft.com/office/drawing/2014/main" val="2950784667"/>
                    </a:ext>
                  </a:extLst>
                </a:gridCol>
                <a:gridCol w="466722">
                  <a:extLst>
                    <a:ext uri="{9D8B030D-6E8A-4147-A177-3AD203B41FA5}">
                      <a16:colId xmlns:a16="http://schemas.microsoft.com/office/drawing/2014/main" val="3282308950"/>
                    </a:ext>
                  </a:extLst>
                </a:gridCol>
                <a:gridCol w="493001">
                  <a:extLst>
                    <a:ext uri="{9D8B030D-6E8A-4147-A177-3AD203B41FA5}">
                      <a16:colId xmlns:a16="http://schemas.microsoft.com/office/drawing/2014/main" val="3392649446"/>
                    </a:ext>
                  </a:extLst>
                </a:gridCol>
                <a:gridCol w="493001">
                  <a:extLst>
                    <a:ext uri="{9D8B030D-6E8A-4147-A177-3AD203B41FA5}">
                      <a16:colId xmlns:a16="http://schemas.microsoft.com/office/drawing/2014/main" val="4247082408"/>
                    </a:ext>
                  </a:extLst>
                </a:gridCol>
                <a:gridCol w="493001">
                  <a:extLst>
                    <a:ext uri="{9D8B030D-6E8A-4147-A177-3AD203B41FA5}">
                      <a16:colId xmlns:a16="http://schemas.microsoft.com/office/drawing/2014/main" val="2726845353"/>
                    </a:ext>
                  </a:extLst>
                </a:gridCol>
                <a:gridCol w="493001">
                  <a:extLst>
                    <a:ext uri="{9D8B030D-6E8A-4147-A177-3AD203B41FA5}">
                      <a16:colId xmlns:a16="http://schemas.microsoft.com/office/drawing/2014/main" val="1981261293"/>
                    </a:ext>
                  </a:extLst>
                </a:gridCol>
                <a:gridCol w="493001">
                  <a:extLst>
                    <a:ext uri="{9D8B030D-6E8A-4147-A177-3AD203B41FA5}">
                      <a16:colId xmlns:a16="http://schemas.microsoft.com/office/drawing/2014/main" val="969768690"/>
                    </a:ext>
                  </a:extLst>
                </a:gridCol>
                <a:gridCol w="493001">
                  <a:extLst>
                    <a:ext uri="{9D8B030D-6E8A-4147-A177-3AD203B41FA5}">
                      <a16:colId xmlns:a16="http://schemas.microsoft.com/office/drawing/2014/main" val="1114325185"/>
                    </a:ext>
                  </a:extLst>
                </a:gridCol>
                <a:gridCol w="493001">
                  <a:extLst>
                    <a:ext uri="{9D8B030D-6E8A-4147-A177-3AD203B41FA5}">
                      <a16:colId xmlns:a16="http://schemas.microsoft.com/office/drawing/2014/main" val="326544622"/>
                    </a:ext>
                  </a:extLst>
                </a:gridCol>
                <a:gridCol w="493001">
                  <a:extLst>
                    <a:ext uri="{9D8B030D-6E8A-4147-A177-3AD203B41FA5}">
                      <a16:colId xmlns:a16="http://schemas.microsoft.com/office/drawing/2014/main" val="3999466346"/>
                    </a:ext>
                  </a:extLst>
                </a:gridCol>
                <a:gridCol w="493001">
                  <a:extLst>
                    <a:ext uri="{9D8B030D-6E8A-4147-A177-3AD203B41FA5}">
                      <a16:colId xmlns:a16="http://schemas.microsoft.com/office/drawing/2014/main" val="2542458451"/>
                    </a:ext>
                  </a:extLst>
                </a:gridCol>
                <a:gridCol w="493001">
                  <a:extLst>
                    <a:ext uri="{9D8B030D-6E8A-4147-A177-3AD203B41FA5}">
                      <a16:colId xmlns:a16="http://schemas.microsoft.com/office/drawing/2014/main" val="1580581750"/>
                    </a:ext>
                  </a:extLst>
                </a:gridCol>
                <a:gridCol w="493001">
                  <a:extLst>
                    <a:ext uri="{9D8B030D-6E8A-4147-A177-3AD203B41FA5}">
                      <a16:colId xmlns:a16="http://schemas.microsoft.com/office/drawing/2014/main" val="511884125"/>
                    </a:ext>
                  </a:extLst>
                </a:gridCol>
                <a:gridCol w="493001">
                  <a:extLst>
                    <a:ext uri="{9D8B030D-6E8A-4147-A177-3AD203B41FA5}">
                      <a16:colId xmlns:a16="http://schemas.microsoft.com/office/drawing/2014/main" val="2454988802"/>
                    </a:ext>
                  </a:extLst>
                </a:gridCol>
                <a:gridCol w="493001">
                  <a:extLst>
                    <a:ext uri="{9D8B030D-6E8A-4147-A177-3AD203B41FA5}">
                      <a16:colId xmlns:a16="http://schemas.microsoft.com/office/drawing/2014/main" val="4189903804"/>
                    </a:ext>
                  </a:extLst>
                </a:gridCol>
                <a:gridCol w="493001">
                  <a:extLst>
                    <a:ext uri="{9D8B030D-6E8A-4147-A177-3AD203B41FA5}">
                      <a16:colId xmlns:a16="http://schemas.microsoft.com/office/drawing/2014/main" val="171092954"/>
                    </a:ext>
                  </a:extLst>
                </a:gridCol>
                <a:gridCol w="493001">
                  <a:extLst>
                    <a:ext uri="{9D8B030D-6E8A-4147-A177-3AD203B41FA5}">
                      <a16:colId xmlns:a16="http://schemas.microsoft.com/office/drawing/2014/main" val="4034235269"/>
                    </a:ext>
                  </a:extLst>
                </a:gridCol>
                <a:gridCol w="493001">
                  <a:extLst>
                    <a:ext uri="{9D8B030D-6E8A-4147-A177-3AD203B41FA5}">
                      <a16:colId xmlns:a16="http://schemas.microsoft.com/office/drawing/2014/main" val="1635673360"/>
                    </a:ext>
                  </a:extLst>
                </a:gridCol>
                <a:gridCol w="493001">
                  <a:extLst>
                    <a:ext uri="{9D8B030D-6E8A-4147-A177-3AD203B41FA5}">
                      <a16:colId xmlns:a16="http://schemas.microsoft.com/office/drawing/2014/main" val="2956985826"/>
                    </a:ext>
                  </a:extLst>
                </a:gridCol>
                <a:gridCol w="493001">
                  <a:extLst>
                    <a:ext uri="{9D8B030D-6E8A-4147-A177-3AD203B41FA5}">
                      <a16:colId xmlns:a16="http://schemas.microsoft.com/office/drawing/2014/main" val="545459789"/>
                    </a:ext>
                  </a:extLst>
                </a:gridCol>
                <a:gridCol w="493001">
                  <a:extLst>
                    <a:ext uri="{9D8B030D-6E8A-4147-A177-3AD203B41FA5}">
                      <a16:colId xmlns:a16="http://schemas.microsoft.com/office/drawing/2014/main" val="1536216753"/>
                    </a:ext>
                  </a:extLst>
                </a:gridCol>
                <a:gridCol w="493001">
                  <a:extLst>
                    <a:ext uri="{9D8B030D-6E8A-4147-A177-3AD203B41FA5}">
                      <a16:colId xmlns:a16="http://schemas.microsoft.com/office/drawing/2014/main" val="3793580230"/>
                    </a:ext>
                  </a:extLst>
                </a:gridCol>
                <a:gridCol w="493001">
                  <a:extLst>
                    <a:ext uri="{9D8B030D-6E8A-4147-A177-3AD203B41FA5}">
                      <a16:colId xmlns:a16="http://schemas.microsoft.com/office/drawing/2014/main" val="4000259038"/>
                    </a:ext>
                  </a:extLst>
                </a:gridCol>
                <a:gridCol w="493001">
                  <a:extLst>
                    <a:ext uri="{9D8B030D-6E8A-4147-A177-3AD203B41FA5}">
                      <a16:colId xmlns:a16="http://schemas.microsoft.com/office/drawing/2014/main" val="869657829"/>
                    </a:ext>
                  </a:extLst>
                </a:gridCol>
              </a:tblGrid>
              <a:tr h="383643">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665243160"/>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51047275"/>
                  </a:ext>
                </a:extLst>
              </a:tr>
              <a:tr h="383643">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6072115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H_w</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cs2_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899787"/>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1845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587715"/>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040646674"/>
                  </a:ext>
                </a:extLst>
              </a:tr>
              <a:tr h="383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t0_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82212403"/>
                  </a:ext>
                </a:extLst>
              </a:tr>
              <a:tr h="38364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algn="ctr"/>
                      <a:r>
                        <a:rPr lang="en-US" altLang="zh-TW" sz="10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801976026"/>
                  </a:ext>
                </a:extLst>
              </a:tr>
              <a:tr h="38364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181691707"/>
                  </a:ext>
                </a:extLst>
              </a:tr>
              <a:tr h="383643">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r h="531198">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tilde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261CAFFF-78CE-6B3A-969A-2CA33A92CA27}"/>
              </a:ext>
            </a:extLst>
          </p:cNvPr>
          <p:cNvGraphicFramePr>
            <a:graphicFrameLocks noGrp="1"/>
          </p:cNvGraphicFramePr>
          <p:nvPr>
            <p:extLst>
              <p:ext uri="{D42A27DB-BD31-4B8C-83A1-F6EECF244321}">
                <p14:modId xmlns:p14="http://schemas.microsoft.com/office/powerpoint/2010/main" val="923180098"/>
              </p:ext>
            </p:extLst>
          </p:nvPr>
        </p:nvGraphicFramePr>
        <p:xfrm>
          <a:off x="10585619" y="7456"/>
          <a:ext cx="1479600" cy="702312"/>
        </p:xfrm>
        <a:graphic>
          <a:graphicData uri="http://schemas.openxmlformats.org/drawingml/2006/table">
            <a:tbl>
              <a:tblPr firstRow="1" bandRow="1">
                <a:tableStyleId>{5C22544A-7EE6-4342-B048-85BDC9FD1C3A}</a:tableStyleId>
              </a:tblPr>
              <a:tblGrid>
                <a:gridCol w="493200">
                  <a:extLst>
                    <a:ext uri="{9D8B030D-6E8A-4147-A177-3AD203B41FA5}">
                      <a16:colId xmlns:a16="http://schemas.microsoft.com/office/drawing/2014/main" val="2379852222"/>
                    </a:ext>
                  </a:extLst>
                </a:gridCol>
                <a:gridCol w="9864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402417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9C8-D0CB-6E5F-8A2D-0544C26E60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E152E2D-BAD7-D812-570E-C348CD671D36}"/>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88693373-14D5-E2BB-402E-9FF5239AAD85}"/>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46818CD-B344-4947-0A6E-985F844D88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507212A-D0C7-5EE5-FF34-5A94D604850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33</a:t>
            </a:fld>
            <a:endParaRPr lang="zh-CN" altLang="en-US" dirty="0"/>
          </a:p>
        </p:txBody>
      </p:sp>
      <p:graphicFrame>
        <p:nvGraphicFramePr>
          <p:cNvPr id="6" name="表格 5">
            <a:extLst>
              <a:ext uri="{FF2B5EF4-FFF2-40B4-BE49-F238E27FC236}">
                <a16:creationId xmlns:a16="http://schemas.microsoft.com/office/drawing/2014/main" id="{AC35314F-27EC-8032-B831-922C92B6E6B1}"/>
              </a:ext>
            </a:extLst>
          </p:cNvPr>
          <p:cNvGraphicFramePr>
            <a:graphicFrameLocks noGrp="1"/>
          </p:cNvGraphicFramePr>
          <p:nvPr>
            <p:extLst>
              <p:ext uri="{D42A27DB-BD31-4B8C-83A1-F6EECF244321}">
                <p14:modId xmlns:p14="http://schemas.microsoft.com/office/powerpoint/2010/main" val="3864700361"/>
              </p:ext>
            </p:extLst>
          </p:nvPr>
        </p:nvGraphicFramePr>
        <p:xfrm>
          <a:off x="696001" y="1752814"/>
          <a:ext cx="10799998" cy="4099768"/>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rowSpan="2">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407872">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bl>
          </a:graphicData>
        </a:graphic>
      </p:graphicFrame>
      <p:graphicFrame>
        <p:nvGraphicFramePr>
          <p:cNvPr id="7" name="表格 6">
            <a:extLst>
              <a:ext uri="{FF2B5EF4-FFF2-40B4-BE49-F238E27FC236}">
                <a16:creationId xmlns:a16="http://schemas.microsoft.com/office/drawing/2014/main" id="{544E418A-9D5E-BE5C-92DD-09EFE0FDED73}"/>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816674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9CDC-04E9-04C5-2F27-D8DB57766FA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0315F4B-486E-4DA7-947F-907D1BAA8BDB}"/>
              </a:ext>
            </a:extLst>
          </p:cNvPr>
          <p:cNvGrpSpPr/>
          <p:nvPr/>
        </p:nvGrpSpPr>
        <p:grpSpPr>
          <a:xfrm>
            <a:off x="568443" y="319365"/>
            <a:ext cx="3975694" cy="461665"/>
            <a:chOff x="568442" y="319364"/>
            <a:chExt cx="3975694" cy="461666"/>
          </a:xfrm>
        </p:grpSpPr>
        <p:sp>
          <p:nvSpPr>
            <p:cNvPr id="55" name="文本框 23">
              <a:extLst>
                <a:ext uri="{FF2B5EF4-FFF2-40B4-BE49-F238E27FC236}">
                  <a16:creationId xmlns:a16="http://schemas.microsoft.com/office/drawing/2014/main" id="{D7F04D3F-773A-BE81-1A72-0257BA5BAEE4}"/>
                </a:ext>
              </a:extLst>
            </p:cNvPr>
            <p:cNvSpPr txBox="1"/>
            <p:nvPr/>
          </p:nvSpPr>
          <p:spPr>
            <a:xfrm>
              <a:off x="665958" y="319364"/>
              <a:ext cx="387817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Data Mem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AF458E2-0AD7-4EFD-E103-5D119F33082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BC321CFB-28F5-0C47-5459-FD42FB006BE1}"/>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34</a:t>
            </a:fld>
            <a:endParaRPr lang="zh-CN" altLang="en-US" dirty="0"/>
          </a:p>
        </p:txBody>
      </p:sp>
      <p:graphicFrame>
        <p:nvGraphicFramePr>
          <p:cNvPr id="6" name="表格 5">
            <a:extLst>
              <a:ext uri="{FF2B5EF4-FFF2-40B4-BE49-F238E27FC236}">
                <a16:creationId xmlns:a16="http://schemas.microsoft.com/office/drawing/2014/main" id="{CAB3D4B8-566C-DA29-B0DA-57EFDB814457}"/>
              </a:ext>
            </a:extLst>
          </p:cNvPr>
          <p:cNvGraphicFramePr>
            <a:graphicFrameLocks noGrp="1"/>
          </p:cNvGraphicFramePr>
          <p:nvPr>
            <p:extLst>
              <p:ext uri="{D42A27DB-BD31-4B8C-83A1-F6EECF244321}">
                <p14:modId xmlns:p14="http://schemas.microsoft.com/office/powerpoint/2010/main" val="2290052402"/>
              </p:ext>
            </p:extLst>
          </p:nvPr>
        </p:nvGraphicFramePr>
        <p:xfrm>
          <a:off x="696001" y="1752814"/>
          <a:ext cx="10799998" cy="3736980"/>
        </p:xfrm>
        <a:graphic>
          <a:graphicData uri="http://schemas.openxmlformats.org/drawingml/2006/table">
            <a:tbl>
              <a:tblPr firstRow="1" bandRow="1">
                <a:tableStyleId>{5C22544A-7EE6-4342-B048-85BDC9FD1C3A}</a:tableStyleId>
              </a:tblPr>
              <a:tblGrid>
                <a:gridCol w="1055005">
                  <a:extLst>
                    <a:ext uri="{9D8B030D-6E8A-4147-A177-3AD203B41FA5}">
                      <a16:colId xmlns:a16="http://schemas.microsoft.com/office/drawing/2014/main" val="2950784667"/>
                    </a:ext>
                  </a:extLst>
                </a:gridCol>
                <a:gridCol w="1392417">
                  <a:extLst>
                    <a:ext uri="{9D8B030D-6E8A-4147-A177-3AD203B41FA5}">
                      <a16:colId xmlns:a16="http://schemas.microsoft.com/office/drawing/2014/main" val="3282308950"/>
                    </a:ext>
                  </a:extLst>
                </a:gridCol>
                <a:gridCol w="928064">
                  <a:extLst>
                    <a:ext uri="{9D8B030D-6E8A-4147-A177-3AD203B41FA5}">
                      <a16:colId xmlns:a16="http://schemas.microsoft.com/office/drawing/2014/main" val="3392649446"/>
                    </a:ext>
                  </a:extLst>
                </a:gridCol>
                <a:gridCol w="928064">
                  <a:extLst>
                    <a:ext uri="{9D8B030D-6E8A-4147-A177-3AD203B41FA5}">
                      <a16:colId xmlns:a16="http://schemas.microsoft.com/office/drawing/2014/main" val="4247082408"/>
                    </a:ext>
                  </a:extLst>
                </a:gridCol>
                <a:gridCol w="928064">
                  <a:extLst>
                    <a:ext uri="{9D8B030D-6E8A-4147-A177-3AD203B41FA5}">
                      <a16:colId xmlns:a16="http://schemas.microsoft.com/office/drawing/2014/main" val="2726845353"/>
                    </a:ext>
                  </a:extLst>
                </a:gridCol>
                <a:gridCol w="928064">
                  <a:extLst>
                    <a:ext uri="{9D8B030D-6E8A-4147-A177-3AD203B41FA5}">
                      <a16:colId xmlns:a16="http://schemas.microsoft.com/office/drawing/2014/main" val="1981261293"/>
                    </a:ext>
                  </a:extLst>
                </a:gridCol>
                <a:gridCol w="928064">
                  <a:extLst>
                    <a:ext uri="{9D8B030D-6E8A-4147-A177-3AD203B41FA5}">
                      <a16:colId xmlns:a16="http://schemas.microsoft.com/office/drawing/2014/main" val="969768690"/>
                    </a:ext>
                  </a:extLst>
                </a:gridCol>
                <a:gridCol w="928064">
                  <a:extLst>
                    <a:ext uri="{9D8B030D-6E8A-4147-A177-3AD203B41FA5}">
                      <a16:colId xmlns:a16="http://schemas.microsoft.com/office/drawing/2014/main" val="1114325185"/>
                    </a:ext>
                  </a:extLst>
                </a:gridCol>
                <a:gridCol w="928064">
                  <a:extLst>
                    <a:ext uri="{9D8B030D-6E8A-4147-A177-3AD203B41FA5}">
                      <a16:colId xmlns:a16="http://schemas.microsoft.com/office/drawing/2014/main" val="326544622"/>
                    </a:ext>
                  </a:extLst>
                </a:gridCol>
                <a:gridCol w="928064">
                  <a:extLst>
                    <a:ext uri="{9D8B030D-6E8A-4147-A177-3AD203B41FA5}">
                      <a16:colId xmlns:a16="http://schemas.microsoft.com/office/drawing/2014/main" val="3999466346"/>
                    </a:ext>
                  </a:extLst>
                </a:gridCol>
                <a:gridCol w="928064">
                  <a:extLst>
                    <a:ext uri="{9D8B030D-6E8A-4147-A177-3AD203B41FA5}">
                      <a16:colId xmlns:a16="http://schemas.microsoft.com/office/drawing/2014/main" val="2542458451"/>
                    </a:ext>
                  </a:extLst>
                </a:gridCol>
              </a:tblGrid>
              <a:tr h="351156">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記憶體</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寬度</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深度</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a:t>
                      </a:r>
                      <a:r>
                        <a:rPr lang="en-US" altLang="zh-TW"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4096</a:t>
                      </a: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h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243160"/>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clean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a:t>
                      </a:r>
                      <a:b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(0-255)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c_hat</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Az_hat</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Az_</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w’appr</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02461"/>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23, 1024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ct1_hat</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5026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temp_L</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133306"/>
                  </a:ext>
                </a:extLst>
              </a:tr>
              <a:tr h="35115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3969726799"/>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temp_seed</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64, 16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539582185"/>
                  </a:ext>
                </a:extLst>
              </a:tr>
            </a:tbl>
          </a:graphicData>
        </a:graphic>
      </p:graphicFrame>
      <p:graphicFrame>
        <p:nvGraphicFramePr>
          <p:cNvPr id="7" name="表格 6">
            <a:extLst>
              <a:ext uri="{FF2B5EF4-FFF2-40B4-BE49-F238E27FC236}">
                <a16:creationId xmlns:a16="http://schemas.microsoft.com/office/drawing/2014/main" id="{CE875AE1-9863-96E2-93A7-07B8B70A00EB}"/>
              </a:ext>
            </a:extLst>
          </p:cNvPr>
          <p:cNvGraphicFramePr>
            <a:graphicFrameLocks noGrp="1"/>
          </p:cNvGraphicFramePr>
          <p:nvPr/>
        </p:nvGraphicFramePr>
        <p:xfrm>
          <a:off x="9638399" y="707814"/>
          <a:ext cx="1857600" cy="702312"/>
        </p:xfrm>
        <a:graphic>
          <a:graphicData uri="http://schemas.openxmlformats.org/drawingml/2006/table">
            <a:tbl>
              <a:tblPr firstRow="1" bandRow="1">
                <a:tableStyleId>{5C22544A-7EE6-4342-B048-85BDC9FD1C3A}</a:tableStyleId>
              </a:tblPr>
              <a:tblGrid>
                <a:gridCol w="928800">
                  <a:extLst>
                    <a:ext uri="{9D8B030D-6E8A-4147-A177-3AD203B41FA5}">
                      <a16:colId xmlns:a16="http://schemas.microsoft.com/office/drawing/2014/main" val="2379852222"/>
                    </a:ext>
                  </a:extLst>
                </a:gridCol>
                <a:gridCol w="928800">
                  <a:extLst>
                    <a:ext uri="{9D8B030D-6E8A-4147-A177-3AD203B41FA5}">
                      <a16:colId xmlns:a16="http://schemas.microsoft.com/office/drawing/2014/main" val="16262278"/>
                    </a:ext>
                  </a:extLst>
                </a:gridCol>
              </a:tblGrid>
              <a:tr h="351156">
                <a:tc>
                  <a:txBody>
                    <a:bodyPr/>
                    <a:lstStyle/>
                    <a:p>
                      <a:pPr algn="ctr"/>
                      <a:endParaRPr lang="zh-TW" altLang="en-US" sz="10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資料存入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452758"/>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資料送出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832030"/>
                  </a:ext>
                </a:extLst>
              </a:tr>
            </a:tbl>
          </a:graphicData>
        </a:graphic>
      </p:graphicFrame>
    </p:spTree>
    <p:extLst>
      <p:ext uri="{BB962C8B-B14F-4D97-AF65-F5344CB8AC3E}">
        <p14:creationId xmlns:p14="http://schemas.microsoft.com/office/powerpoint/2010/main" val="272502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852868" cy="400110"/>
            <a:chOff x="568442" y="319364"/>
            <a:chExt cx="1852868"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7553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TestBench</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Bug</a:t>
              </a: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0C1EF8C2-57E8-4671-9F96-00D8AC5BBB3F}"/>
              </a:ext>
            </a:extLst>
          </p:cNvPr>
          <p:cNvPicPr>
            <a:picLocks noChangeAspect="1"/>
          </p:cNvPicPr>
          <p:nvPr/>
        </p:nvPicPr>
        <p:blipFill>
          <a:blip r:embed="rId3"/>
          <a:stretch>
            <a:fillRect/>
          </a:stretch>
        </p:blipFill>
        <p:spPr>
          <a:xfrm>
            <a:off x="720898" y="897943"/>
            <a:ext cx="7535327" cy="3781953"/>
          </a:xfrm>
          <a:prstGeom prst="rect">
            <a:avLst/>
          </a:prstGeom>
        </p:spPr>
      </p:pic>
      <p:pic>
        <p:nvPicPr>
          <p:cNvPr id="1026" name="Picture 2" descr="已上傳的圖像">
            <a:extLst>
              <a:ext uri="{FF2B5EF4-FFF2-40B4-BE49-F238E27FC236}">
                <a16:creationId xmlns:a16="http://schemas.microsoft.com/office/drawing/2014/main" id="{3F174A54-0BE0-4A1D-B99B-8EEFDAD0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862" y="1742404"/>
            <a:ext cx="5527558" cy="129305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93FC08E8-AFD5-47A9-BDE9-D3A6C79B3AC6}"/>
              </a:ext>
            </a:extLst>
          </p:cNvPr>
          <p:cNvPicPr>
            <a:picLocks noChangeAspect="1"/>
          </p:cNvPicPr>
          <p:nvPr/>
        </p:nvPicPr>
        <p:blipFill>
          <a:blip r:embed="rId5"/>
          <a:stretch>
            <a:fillRect/>
          </a:stretch>
        </p:blipFill>
        <p:spPr>
          <a:xfrm>
            <a:off x="6738549" y="4230632"/>
            <a:ext cx="4851472" cy="1293725"/>
          </a:xfrm>
          <a:prstGeom prst="rect">
            <a:avLst/>
          </a:prstGeom>
        </p:spPr>
      </p:pic>
    </p:spTree>
    <p:extLst>
      <p:ext uri="{BB962C8B-B14F-4D97-AF65-F5344CB8AC3E}">
        <p14:creationId xmlns:p14="http://schemas.microsoft.com/office/powerpoint/2010/main" val="163128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77335363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85508610"/>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A397D0-C386-5973-56D3-F039ED4B196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C577B11-5181-7DF6-762A-7C3EBB0DD5CD}"/>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7EF7B036-C2B7-2707-DDC4-DD6D81EB4C9B}"/>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15F693D-EFF0-F86F-8D4B-C8737248AC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1443866506"/>
                  </p:ext>
                </p:extLst>
              </p:nvPr>
            </p:nvGraphicFramePr>
            <p:xfrm>
              <a:off x="2058312" y="781030"/>
              <a:ext cx="821091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00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64+2+</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𝑛</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t>
                                        </m:r>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m:t>
                                        </m:r>
                                      </m:num>
                                      <m:den>
                                        <m:r>
                                          <a:rPr lang="en-US" altLang="zh-TW" sz="1000" b="0" i="1" baseline="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e>
                                </m:d>
                              </m:oMath>
                            </m:oMathPara>
                          </a14:m>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mc:Choice>
        <mc:Fallback xmlns="">
          <p:graphicFrame>
            <p:nvGraphicFramePr>
              <p:cNvPr id="4" name="表格 3">
                <a:extLst>
                  <a:ext uri="{FF2B5EF4-FFF2-40B4-BE49-F238E27FC236}">
                    <a16:creationId xmlns:a16="http://schemas.microsoft.com/office/drawing/2014/main" id="{FB154D94-BCC2-AF32-F0BB-B4C20884D0BF}"/>
                  </a:ext>
                </a:extLst>
              </p:cNvPr>
              <p:cNvGraphicFramePr>
                <a:graphicFrameLocks noGrp="1"/>
              </p:cNvGraphicFramePr>
              <p:nvPr>
                <p:extLst>
                  <p:ext uri="{D42A27DB-BD31-4B8C-83A1-F6EECF244321}">
                    <p14:modId xmlns:p14="http://schemas.microsoft.com/office/powerpoint/2010/main" val="1443866506"/>
                  </p:ext>
                </p:extLst>
              </p:nvPr>
            </p:nvGraphicFramePr>
            <p:xfrm>
              <a:off x="2058312" y="781030"/>
              <a:ext cx="8210911" cy="5547360"/>
            </p:xfrm>
            <a:graphic>
              <a:graphicData uri="http://schemas.openxmlformats.org/drawingml/2006/table">
                <a:tbl>
                  <a:tblPr firstRow="1" bandRow="1">
                    <a:tableStyleId>{5C22544A-7EE6-4342-B048-85BDC9FD1C3A}</a:tableStyleId>
                  </a:tblPr>
                  <a:tblGrid>
                    <a:gridCol w="1278751">
                      <a:extLst>
                        <a:ext uri="{9D8B030D-6E8A-4147-A177-3AD203B41FA5}">
                          <a16:colId xmlns:a16="http://schemas.microsoft.com/office/drawing/2014/main" val="3145363978"/>
                        </a:ext>
                      </a:extLst>
                    </a:gridCol>
                    <a:gridCol w="1155360">
                      <a:extLst>
                        <a:ext uri="{9D8B030D-6E8A-4147-A177-3AD203B41FA5}">
                          <a16:colId xmlns:a16="http://schemas.microsoft.com/office/drawing/2014/main" val="1682622086"/>
                        </a:ext>
                      </a:extLst>
                    </a:gridCol>
                    <a:gridCol w="1155360">
                      <a:extLst>
                        <a:ext uri="{9D8B030D-6E8A-4147-A177-3AD203B41FA5}">
                          <a16:colId xmlns:a16="http://schemas.microsoft.com/office/drawing/2014/main" val="730799088"/>
                        </a:ext>
                      </a:extLst>
                    </a:gridCol>
                    <a:gridCol w="1155360">
                      <a:extLst>
                        <a:ext uri="{9D8B030D-6E8A-4147-A177-3AD203B41FA5}">
                          <a16:colId xmlns:a16="http://schemas.microsoft.com/office/drawing/2014/main" val="3392649446"/>
                        </a:ext>
                      </a:extLst>
                    </a:gridCol>
                    <a:gridCol w="1155360">
                      <a:extLst>
                        <a:ext uri="{9D8B030D-6E8A-4147-A177-3AD203B41FA5}">
                          <a16:colId xmlns:a16="http://schemas.microsoft.com/office/drawing/2014/main" val="655681671"/>
                        </a:ext>
                      </a:extLst>
                    </a:gridCol>
                    <a:gridCol w="1155360">
                      <a:extLst>
                        <a:ext uri="{9D8B030D-6E8A-4147-A177-3AD203B41FA5}">
                          <a16:colId xmlns:a16="http://schemas.microsoft.com/office/drawing/2014/main" val="2895488327"/>
                        </a:ext>
                      </a:extLst>
                    </a:gridCol>
                    <a:gridCol w="1155360">
                      <a:extLst>
                        <a:ext uri="{9D8B030D-6E8A-4147-A177-3AD203B41FA5}">
                          <a16:colId xmlns:a16="http://schemas.microsoft.com/office/drawing/2014/main" val="3373599940"/>
                        </a:ext>
                      </a:extLst>
                    </a:gridCol>
                  </a:tblGrid>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96240">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Gen_Seed</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96240">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H_u_w1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H_pk_2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Gen_c_2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96240">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H_K_rnd_u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09474" t="-1203077" r="-526" b="-107692"/>
                          </a:stretch>
                        </a:blipFill>
                      </a:tcPr>
                    </a:tc>
                    <a:extLst>
                      <a:ext uri="{0D108BD9-81ED-4DB2-BD59-A6C34878D82A}">
                        <a16:rowId xmlns:a16="http://schemas.microsoft.com/office/drawing/2014/main" val="1067934202"/>
                      </a:ext>
                    </a:extLst>
                  </a:tr>
                  <a:tr h="396240">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H_tr_M_2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(64+2+n+m)</a:t>
                          </a:r>
                        </a:p>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09474" t="-1303077" r="-526" b="-7692"/>
                          </a:stretch>
                        </a:blipFill>
                      </a:tcPr>
                    </a:tc>
                    <a:extLst>
                      <a:ext uri="{0D108BD9-81ED-4DB2-BD59-A6C34878D82A}">
                        <a16:rowId xmlns:a16="http://schemas.microsoft.com/office/drawing/2014/main" val="2099325296"/>
                      </a:ext>
                    </a:extLst>
                  </a:tr>
                </a:tbl>
              </a:graphicData>
            </a:graphic>
          </p:graphicFrame>
        </mc:Fallback>
      </mc:AlternateContent>
      <p:sp>
        <p:nvSpPr>
          <p:cNvPr id="2" name="投影片編號版面配置區 1">
            <a:extLst>
              <a:ext uri="{FF2B5EF4-FFF2-40B4-BE49-F238E27FC236}">
                <a16:creationId xmlns:a16="http://schemas.microsoft.com/office/drawing/2014/main" id="{9DC8F96A-A002-54A6-0AC5-90B8E32CB09D}"/>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114103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A1195C-E85C-2ADD-AA56-CBF1A82E1CE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3EB3A1-1B52-D4E1-80C0-50C95B4FCBB3}"/>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96590F2E-BB68-79ED-3A33-5D79B98259A5}"/>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0891677-9E03-DB46-1D15-1C3448A799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DE6CC548-0888-FE4F-D9E8-B23793FB4A2A}"/>
              </a:ext>
            </a:extLst>
          </p:cNvPr>
          <p:cNvGraphicFramePr>
            <a:graphicFrameLocks noGrp="1"/>
          </p:cNvGraphicFramePr>
          <p:nvPr>
            <p:extLst>
              <p:ext uri="{D42A27DB-BD31-4B8C-83A1-F6EECF244321}">
                <p14:modId xmlns:p14="http://schemas.microsoft.com/office/powerpoint/2010/main" val="3290128841"/>
              </p:ext>
            </p:extLst>
          </p:nvPr>
        </p:nvGraphicFramePr>
        <p:xfrm>
          <a:off x="1495425" y="942955"/>
          <a:ext cx="5445125" cy="4916184"/>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950784667"/>
                    </a:ext>
                  </a:extLst>
                </a:gridCol>
                <a:gridCol w="920750">
                  <a:extLst>
                    <a:ext uri="{9D8B030D-6E8A-4147-A177-3AD203B41FA5}">
                      <a16:colId xmlns:a16="http://schemas.microsoft.com/office/drawing/2014/main" val="3392649446"/>
                    </a:ext>
                  </a:extLst>
                </a:gridCol>
                <a:gridCol w="1089025">
                  <a:extLst>
                    <a:ext uri="{9D8B030D-6E8A-4147-A177-3AD203B41FA5}">
                      <a16:colId xmlns:a16="http://schemas.microsoft.com/office/drawing/2014/main" val="4247082408"/>
                    </a:ext>
                  </a:extLst>
                </a:gridCol>
                <a:gridCol w="1089025">
                  <a:extLst>
                    <a:ext uri="{9D8B030D-6E8A-4147-A177-3AD203B41FA5}">
                      <a16:colId xmlns:a16="http://schemas.microsoft.com/office/drawing/2014/main" val="2726845353"/>
                    </a:ext>
                  </a:extLst>
                </a:gridCol>
                <a:gridCol w="1089025">
                  <a:extLst>
                    <a:ext uri="{9D8B030D-6E8A-4147-A177-3AD203B41FA5}">
                      <a16:colId xmlns:a16="http://schemas.microsoft.com/office/drawing/2014/main" val="1981261293"/>
                    </a:ext>
                  </a:extLst>
                </a:gridCol>
              </a:tblGrid>
              <a:tr h="351156">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 source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keccak_in_sel</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kk_sub_sel_3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0403"/>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51733"/>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400404"/>
                  </a:ext>
                </a:extLst>
              </a:tr>
              <a:tr h="351156">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zero_index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36555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5515926"/>
                  </a:ext>
                </a:extLst>
              </a:tr>
              <a:tr h="351156">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009464"/>
                  </a:ext>
                </a:extLst>
              </a:tr>
              <a:tr h="351156">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429167"/>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934202"/>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511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6546309"/>
                  </a:ext>
                </a:extLst>
              </a:tr>
            </a:tbl>
          </a:graphicData>
        </a:graphic>
      </p:graphicFrame>
      <p:sp>
        <p:nvSpPr>
          <p:cNvPr id="2" name="投影片編號版面配置區 1">
            <a:extLst>
              <a:ext uri="{FF2B5EF4-FFF2-40B4-BE49-F238E27FC236}">
                <a16:creationId xmlns:a16="http://schemas.microsoft.com/office/drawing/2014/main" id="{BEA37C69-F344-EC65-E614-612C06CF809C}"/>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3115789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3527-C2CA-0B43-7124-0370F6DD95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0D047B5-745B-7370-E560-D78D821B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106BDCF8-0FD6-6BC3-CAC6-6D3F9C6CA7E4}"/>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Synthesis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54050363-FB3A-946A-25B3-CE0519EDCE1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072C8638-2963-D30B-26CB-3487553D4A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5EC88F4D-3EAD-F8B6-C43D-AB01463F643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AD71539-B17C-2BC7-4AD3-E095916EB27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B16F54-B198-F251-624B-A445F7B83EA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EC903F4A-AC5B-4E41-55B2-42D73B6E496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04FFF27-7CB2-E1E7-809C-9B9152C562E3}"/>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3042990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03963" cy="400110"/>
            <a:chOff x="568442" y="319364"/>
            <a:chExt cx="280396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0644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3118483460"/>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4" name="物件 3">
                        <a:extLst>
                          <a:ext uri="{FF2B5EF4-FFF2-40B4-BE49-F238E27FC236}">
                            <a16:creationId xmlns:a16="http://schemas.microsoft.com/office/drawing/2014/main" id="{647B53C6-D434-4F12-BFC9-6253C9126CFD}"/>
                          </a:ext>
                        </a:extLst>
                      </p:cNvPr>
                      <p:cNvPicPr/>
                      <p:nvPr/>
                    </p:nvPicPr>
                    <p:blipFill>
                      <a:blip r:embed="rId4"/>
                      <a:stretch>
                        <a:fillRect/>
                      </a:stretch>
                    </p:blipFill>
                    <p:spPr>
                      <a:xfrm>
                        <a:off x="1722438" y="719138"/>
                        <a:ext cx="7196137" cy="54181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
        <p:nvSpPr>
          <p:cNvPr id="8" name="矩形 7">
            <a:extLst>
              <a:ext uri="{FF2B5EF4-FFF2-40B4-BE49-F238E27FC236}">
                <a16:creationId xmlns:a16="http://schemas.microsoft.com/office/drawing/2014/main" id="{2F5BE3C6-D9F2-40CE-88D2-E35C0E77BA1B}"/>
              </a:ext>
            </a:extLst>
          </p:cNvPr>
          <p:cNvSpPr/>
          <p:nvPr/>
        </p:nvSpPr>
        <p:spPr>
          <a:xfrm>
            <a:off x="3526972" y="5064369"/>
            <a:ext cx="4762918" cy="793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A892CA-C6A8-42A8-B8F6-C70BE01878B2}"/>
              </a:ext>
            </a:extLst>
          </p:cNvPr>
          <p:cNvSpPr txBox="1"/>
          <p:nvPr/>
        </p:nvSpPr>
        <p:spPr>
          <a:xfrm>
            <a:off x="8278810" y="5276613"/>
            <a:ext cx="954107"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Sampler</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712E32-C626-4ECA-9DFB-FB2B9715906A}"/>
              </a:ext>
            </a:extLst>
          </p:cNvPr>
          <p:cNvSpPr/>
          <p:nvPr/>
        </p:nvSpPr>
        <p:spPr>
          <a:xfrm>
            <a:off x="3586233" y="3480388"/>
            <a:ext cx="1216879" cy="81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E4354EC-E4E6-4217-AD62-C089A186BB33}"/>
              </a:ext>
            </a:extLst>
          </p:cNvPr>
          <p:cNvSpPr/>
          <p:nvPr/>
        </p:nvSpPr>
        <p:spPr>
          <a:xfrm>
            <a:off x="6825903" y="2333624"/>
            <a:ext cx="1217960" cy="807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A26F0EA-E20D-445B-B61D-8B2611596F28}"/>
              </a:ext>
            </a:extLst>
          </p:cNvPr>
          <p:cNvSpPr/>
          <p:nvPr/>
        </p:nvSpPr>
        <p:spPr>
          <a:xfrm>
            <a:off x="5209515" y="3479005"/>
            <a:ext cx="1210335" cy="810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6D7DE18F-25BF-4B99-9215-0BAA5617707B}"/>
              </a:ext>
            </a:extLst>
          </p:cNvPr>
          <p:cNvSpPr/>
          <p:nvPr/>
        </p:nvSpPr>
        <p:spPr>
          <a:xfrm>
            <a:off x="5207794" y="2331244"/>
            <a:ext cx="1216819" cy="809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0BB49E1-B6C4-45FA-B9F4-AA541ECD59B9}"/>
              </a:ext>
            </a:extLst>
          </p:cNvPr>
          <p:cNvSpPr/>
          <p:nvPr/>
        </p:nvSpPr>
        <p:spPr>
          <a:xfrm>
            <a:off x="4336703" y="1069975"/>
            <a:ext cx="1016347"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C7F0537-3882-468D-A0CC-77A5BCF8642C}"/>
              </a:ext>
            </a:extLst>
          </p:cNvPr>
          <p:cNvSpPr/>
          <p:nvPr/>
        </p:nvSpPr>
        <p:spPr>
          <a:xfrm>
            <a:off x="6291616" y="1258338"/>
            <a:ext cx="1350610" cy="403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7038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5B91-F60D-7066-AFC7-7242BAD0462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0CDCA-1849-51A0-1C6B-16F4307ADC96}"/>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pic>
        <p:nvPicPr>
          <p:cNvPr id="19" name="圖片 18">
            <a:extLst>
              <a:ext uri="{FF2B5EF4-FFF2-40B4-BE49-F238E27FC236}">
                <a16:creationId xmlns:a16="http://schemas.microsoft.com/office/drawing/2014/main" id="{FE679F90-F9B3-78B5-6252-D1FE282C5263}"/>
              </a:ext>
            </a:extLst>
          </p:cNvPr>
          <p:cNvPicPr>
            <a:picLocks noChangeAspect="1"/>
          </p:cNvPicPr>
          <p:nvPr/>
        </p:nvPicPr>
        <p:blipFill>
          <a:blip r:embed="rId3"/>
          <a:stretch>
            <a:fillRect/>
          </a:stretch>
        </p:blipFill>
        <p:spPr>
          <a:xfrm>
            <a:off x="911697" y="1672665"/>
            <a:ext cx="5430041" cy="2991736"/>
          </a:xfrm>
          <a:prstGeom prst="rect">
            <a:avLst/>
          </a:prstGeom>
        </p:spPr>
      </p:pic>
      <p:pic>
        <p:nvPicPr>
          <p:cNvPr id="20" name="圖片 19">
            <a:extLst>
              <a:ext uri="{FF2B5EF4-FFF2-40B4-BE49-F238E27FC236}">
                <a16:creationId xmlns:a16="http://schemas.microsoft.com/office/drawing/2014/main" id="{FFE481F8-31CF-0991-149E-EA8BFABCE8A3}"/>
              </a:ext>
            </a:extLst>
          </p:cNvPr>
          <p:cNvPicPr>
            <a:picLocks noChangeAspect="1"/>
          </p:cNvPicPr>
          <p:nvPr/>
        </p:nvPicPr>
        <p:blipFill>
          <a:blip r:embed="rId4"/>
          <a:stretch>
            <a:fillRect/>
          </a:stretch>
        </p:blipFill>
        <p:spPr>
          <a:xfrm>
            <a:off x="6977972" y="1282377"/>
            <a:ext cx="3924848" cy="3153215"/>
          </a:xfrm>
          <a:prstGeom prst="rect">
            <a:avLst/>
          </a:prstGeom>
        </p:spPr>
      </p:pic>
      <p:grpSp>
        <p:nvGrpSpPr>
          <p:cNvPr id="21" name="组合 53">
            <a:extLst>
              <a:ext uri="{FF2B5EF4-FFF2-40B4-BE49-F238E27FC236}">
                <a16:creationId xmlns:a16="http://schemas.microsoft.com/office/drawing/2014/main" id="{3F50A5A9-09AD-F537-4D9C-890A10530EF0}"/>
              </a:ext>
            </a:extLst>
          </p:cNvPr>
          <p:cNvGrpSpPr/>
          <p:nvPr/>
        </p:nvGrpSpPr>
        <p:grpSpPr>
          <a:xfrm>
            <a:off x="568443" y="319365"/>
            <a:ext cx="1891597" cy="400110"/>
            <a:chOff x="568442" y="319364"/>
            <a:chExt cx="1891597" cy="400111"/>
          </a:xfrm>
        </p:grpSpPr>
        <p:sp>
          <p:nvSpPr>
            <p:cNvPr id="22" name="文本框 23">
              <a:extLst>
                <a:ext uri="{FF2B5EF4-FFF2-40B4-BE49-F238E27FC236}">
                  <a16:creationId xmlns:a16="http://schemas.microsoft.com/office/drawing/2014/main" id="{E51748C5-9E8E-8C8F-A6B3-9916F9EA4E95}"/>
                </a:ext>
              </a:extLst>
            </p:cNvPr>
            <p:cNvSpPr txBox="1"/>
            <p:nvPr/>
          </p:nvSpPr>
          <p:spPr>
            <a:xfrm>
              <a:off x="665958" y="319364"/>
              <a:ext cx="179408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等腰三角形 22">
              <a:extLst>
                <a:ext uri="{FF2B5EF4-FFF2-40B4-BE49-F238E27FC236}">
                  <a16:creationId xmlns:a16="http://schemas.microsoft.com/office/drawing/2014/main" id="{379D38DE-E0BB-C5BE-AA26-890849AFF31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4" name="矩形 23">
            <a:extLst>
              <a:ext uri="{FF2B5EF4-FFF2-40B4-BE49-F238E27FC236}">
                <a16:creationId xmlns:a16="http://schemas.microsoft.com/office/drawing/2014/main" id="{8921A037-794F-CCEA-6233-CF7CF1AF13E5}"/>
              </a:ext>
            </a:extLst>
          </p:cNvPr>
          <p:cNvSpPr/>
          <p:nvPr/>
        </p:nvSpPr>
        <p:spPr>
          <a:xfrm>
            <a:off x="5654585" y="4055223"/>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BC5A8F8-CA63-3469-DB3C-75D1466E32E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172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AA27-7079-F8FF-F5B7-221539D8A2E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57A050-AE26-7C2E-73DF-A8D6CBFB43B2}"/>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1FD327A1-FDFA-EBE9-A61A-9859DD3CA255}"/>
              </a:ext>
            </a:extLst>
          </p:cNvPr>
          <p:cNvPicPr>
            <a:picLocks noChangeAspect="1"/>
          </p:cNvPicPr>
          <p:nvPr/>
        </p:nvPicPr>
        <p:blipFill>
          <a:blip r:embed="rId3"/>
          <a:stretch>
            <a:fillRect/>
          </a:stretch>
        </p:blipFill>
        <p:spPr>
          <a:xfrm>
            <a:off x="618650" y="1087113"/>
            <a:ext cx="5809942" cy="4221488"/>
          </a:xfrm>
          <a:prstGeom prst="rect">
            <a:avLst/>
          </a:prstGeom>
        </p:spPr>
      </p:pic>
      <p:pic>
        <p:nvPicPr>
          <p:cNvPr id="4" name="圖片 3">
            <a:extLst>
              <a:ext uri="{FF2B5EF4-FFF2-40B4-BE49-F238E27FC236}">
                <a16:creationId xmlns:a16="http://schemas.microsoft.com/office/drawing/2014/main" id="{79B3DF6F-A352-846D-7095-441BAF12AC48}"/>
              </a:ext>
            </a:extLst>
          </p:cNvPr>
          <p:cNvPicPr>
            <a:picLocks noChangeAspect="1"/>
          </p:cNvPicPr>
          <p:nvPr/>
        </p:nvPicPr>
        <p:blipFill>
          <a:blip r:embed="rId4"/>
          <a:stretch>
            <a:fillRect/>
          </a:stretch>
        </p:blipFill>
        <p:spPr>
          <a:xfrm>
            <a:off x="6992837" y="1606404"/>
            <a:ext cx="4029637" cy="3124636"/>
          </a:xfrm>
          <a:prstGeom prst="rect">
            <a:avLst/>
          </a:prstGeom>
        </p:spPr>
      </p:pic>
      <p:grpSp>
        <p:nvGrpSpPr>
          <p:cNvPr id="5" name="组合 53">
            <a:extLst>
              <a:ext uri="{FF2B5EF4-FFF2-40B4-BE49-F238E27FC236}">
                <a16:creationId xmlns:a16="http://schemas.microsoft.com/office/drawing/2014/main" id="{4E845D54-9C19-67C5-2B2F-ECFD4CCA080E}"/>
              </a:ext>
            </a:extLst>
          </p:cNvPr>
          <p:cNvGrpSpPr/>
          <p:nvPr/>
        </p:nvGrpSpPr>
        <p:grpSpPr>
          <a:xfrm>
            <a:off x="568443" y="319365"/>
            <a:ext cx="2702716" cy="400110"/>
            <a:chOff x="568442" y="319364"/>
            <a:chExt cx="2702716" cy="400111"/>
          </a:xfrm>
        </p:grpSpPr>
        <p:sp>
          <p:nvSpPr>
            <p:cNvPr id="6" name="文本框 23">
              <a:extLst>
                <a:ext uri="{FF2B5EF4-FFF2-40B4-BE49-F238E27FC236}">
                  <a16:creationId xmlns:a16="http://schemas.microsoft.com/office/drawing/2014/main" id="{0A8C0270-E37D-D6F6-3405-607EE06F248A}"/>
                </a:ext>
              </a:extLst>
            </p:cNvPr>
            <p:cNvSpPr txBox="1"/>
            <p:nvPr/>
          </p:nvSpPr>
          <p:spPr>
            <a:xfrm>
              <a:off x="665958" y="319364"/>
              <a:ext cx="26052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Decomposer – 14.89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F991677A-90DA-D5F3-A1BC-F7548CAA124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3830D1CB-A372-DE8F-D5B5-E1F015D99E53}"/>
              </a:ext>
            </a:extLst>
          </p:cNvPr>
          <p:cNvSpPr/>
          <p:nvPr/>
        </p:nvSpPr>
        <p:spPr>
          <a:xfrm>
            <a:off x="5654585" y="4664401"/>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BB765-3FF0-883C-0854-1F98493A7219}"/>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416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608B-5DC9-4BF2-A477-DD2E63D93DE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84464D-4EDD-1A4C-85CA-3B33678247F0}"/>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grpSp>
        <p:nvGrpSpPr>
          <p:cNvPr id="3" name="组合 53">
            <a:extLst>
              <a:ext uri="{FF2B5EF4-FFF2-40B4-BE49-F238E27FC236}">
                <a16:creationId xmlns:a16="http://schemas.microsoft.com/office/drawing/2014/main" id="{30D7783E-7E69-007E-7770-6F86EF3D6816}"/>
              </a:ext>
            </a:extLst>
          </p:cNvPr>
          <p:cNvGrpSpPr/>
          <p:nvPr/>
        </p:nvGrpSpPr>
        <p:grpSpPr>
          <a:xfrm>
            <a:off x="568443" y="319365"/>
            <a:ext cx="2261891" cy="400110"/>
            <a:chOff x="568442" y="319364"/>
            <a:chExt cx="2261891" cy="400111"/>
          </a:xfrm>
        </p:grpSpPr>
        <p:sp>
          <p:nvSpPr>
            <p:cNvPr id="4" name="文本框 23">
              <a:extLst>
                <a:ext uri="{FF2B5EF4-FFF2-40B4-BE49-F238E27FC236}">
                  <a16:creationId xmlns:a16="http://schemas.microsoft.com/office/drawing/2014/main" id="{A7531862-E239-6C95-5411-AAF94DC8FC0E}"/>
                </a:ext>
              </a:extLst>
            </p:cNvPr>
            <p:cNvSpPr txBox="1"/>
            <p:nvPr/>
          </p:nvSpPr>
          <p:spPr>
            <a:xfrm>
              <a:off x="665958" y="319364"/>
              <a:ext cx="216437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 – 14.84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等腰三角形 4">
              <a:extLst>
                <a:ext uri="{FF2B5EF4-FFF2-40B4-BE49-F238E27FC236}">
                  <a16:creationId xmlns:a16="http://schemas.microsoft.com/office/drawing/2014/main" id="{7DAD2A5E-D391-97C2-90E3-0797B3DC1A1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CE6D8D59-2998-05E0-C776-78AD59EEC36A}"/>
              </a:ext>
            </a:extLst>
          </p:cNvPr>
          <p:cNvPicPr>
            <a:picLocks noChangeAspect="1"/>
          </p:cNvPicPr>
          <p:nvPr/>
        </p:nvPicPr>
        <p:blipFill>
          <a:blip r:embed="rId3"/>
          <a:stretch>
            <a:fillRect/>
          </a:stretch>
        </p:blipFill>
        <p:spPr>
          <a:xfrm>
            <a:off x="720898" y="1888601"/>
            <a:ext cx="5161905" cy="1904762"/>
          </a:xfrm>
          <a:prstGeom prst="rect">
            <a:avLst/>
          </a:prstGeom>
        </p:spPr>
      </p:pic>
      <p:sp>
        <p:nvSpPr>
          <p:cNvPr id="7" name="矩形 6">
            <a:extLst>
              <a:ext uri="{FF2B5EF4-FFF2-40B4-BE49-F238E27FC236}">
                <a16:creationId xmlns:a16="http://schemas.microsoft.com/office/drawing/2014/main" id="{349CBF92-E917-A119-0FFE-8E9E24C99988}"/>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08A4583-A1B4-294F-264A-FC88F94B806D}"/>
              </a:ext>
            </a:extLst>
          </p:cNvPr>
          <p:cNvPicPr>
            <a:picLocks noChangeAspect="1"/>
          </p:cNvPicPr>
          <p:nvPr/>
        </p:nvPicPr>
        <p:blipFill>
          <a:blip r:embed="rId4"/>
          <a:stretch>
            <a:fillRect/>
          </a:stretch>
        </p:blipFill>
        <p:spPr>
          <a:xfrm>
            <a:off x="6959963" y="1279077"/>
            <a:ext cx="3942857" cy="3123809"/>
          </a:xfrm>
          <a:prstGeom prst="rect">
            <a:avLst/>
          </a:prstGeom>
        </p:spPr>
      </p:pic>
      <p:sp>
        <p:nvSpPr>
          <p:cNvPr id="9" name="矩形 8">
            <a:extLst>
              <a:ext uri="{FF2B5EF4-FFF2-40B4-BE49-F238E27FC236}">
                <a16:creationId xmlns:a16="http://schemas.microsoft.com/office/drawing/2014/main" id="{B6FC6310-C25B-DFD4-C514-5F75D6527365}"/>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3047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A4AE-4E33-A599-2606-CA5B13A8E9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33DE4E6-6296-0DAD-CF51-9138CD47987E}"/>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3" name="圖片 2">
            <a:extLst>
              <a:ext uri="{FF2B5EF4-FFF2-40B4-BE49-F238E27FC236}">
                <a16:creationId xmlns:a16="http://schemas.microsoft.com/office/drawing/2014/main" id="{15CF6BBE-0A0F-5996-6588-487F62DB8D38}"/>
              </a:ext>
            </a:extLst>
          </p:cNvPr>
          <p:cNvPicPr>
            <a:picLocks noChangeAspect="1"/>
          </p:cNvPicPr>
          <p:nvPr/>
        </p:nvPicPr>
        <p:blipFill>
          <a:blip r:embed="rId3"/>
          <a:stretch>
            <a:fillRect/>
          </a:stretch>
        </p:blipFill>
        <p:spPr>
          <a:xfrm>
            <a:off x="731172" y="1875346"/>
            <a:ext cx="5104762" cy="1923810"/>
          </a:xfrm>
          <a:prstGeom prst="rect">
            <a:avLst/>
          </a:prstGeom>
        </p:spPr>
      </p:pic>
      <p:pic>
        <p:nvPicPr>
          <p:cNvPr id="4" name="圖片 3">
            <a:extLst>
              <a:ext uri="{FF2B5EF4-FFF2-40B4-BE49-F238E27FC236}">
                <a16:creationId xmlns:a16="http://schemas.microsoft.com/office/drawing/2014/main" id="{1E524851-E204-D1DE-A72D-C9B7826B7BAE}"/>
              </a:ext>
            </a:extLst>
          </p:cNvPr>
          <p:cNvPicPr>
            <a:picLocks noChangeAspect="1"/>
          </p:cNvPicPr>
          <p:nvPr/>
        </p:nvPicPr>
        <p:blipFill>
          <a:blip r:embed="rId4"/>
          <a:stretch>
            <a:fillRect/>
          </a:stretch>
        </p:blipFill>
        <p:spPr>
          <a:xfrm>
            <a:off x="6959963" y="1319355"/>
            <a:ext cx="3942857" cy="3133333"/>
          </a:xfrm>
          <a:prstGeom prst="rect">
            <a:avLst/>
          </a:prstGeom>
        </p:spPr>
      </p:pic>
      <p:grpSp>
        <p:nvGrpSpPr>
          <p:cNvPr id="5" name="组合 53">
            <a:extLst>
              <a:ext uri="{FF2B5EF4-FFF2-40B4-BE49-F238E27FC236}">
                <a16:creationId xmlns:a16="http://schemas.microsoft.com/office/drawing/2014/main" id="{1E45513E-D5A5-36B8-A14F-7AC967DECB6C}"/>
              </a:ext>
            </a:extLst>
          </p:cNvPr>
          <p:cNvGrpSpPr/>
          <p:nvPr/>
        </p:nvGrpSpPr>
        <p:grpSpPr>
          <a:xfrm>
            <a:off x="568443" y="319365"/>
            <a:ext cx="2276318" cy="400110"/>
            <a:chOff x="568442" y="319364"/>
            <a:chExt cx="2276318" cy="400111"/>
          </a:xfrm>
        </p:grpSpPr>
        <p:sp>
          <p:nvSpPr>
            <p:cNvPr id="6" name="文本框 23">
              <a:extLst>
                <a:ext uri="{FF2B5EF4-FFF2-40B4-BE49-F238E27FC236}">
                  <a16:creationId xmlns:a16="http://schemas.microsoft.com/office/drawing/2014/main" id="{9410FECA-9365-D358-41B1-2D61DB27F356}"/>
                </a:ext>
              </a:extLst>
            </p:cNvPr>
            <p:cNvSpPr txBox="1"/>
            <p:nvPr/>
          </p:nvSpPr>
          <p:spPr>
            <a:xfrm>
              <a:off x="665958" y="319364"/>
              <a:ext cx="2178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 – 15.09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20090C0-C47E-5297-08D3-344665496C9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D77BB276-8C8B-EF69-3456-7C04226017DA}"/>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5B6EE8D-BFDA-9142-6FE8-03CBDEDC5EDF}"/>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065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6679-98D4-5127-C76E-CB6DE15567D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515CCA-4186-F1E8-1A32-38F68DA7A88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pic>
        <p:nvPicPr>
          <p:cNvPr id="3" name="圖片 2">
            <a:extLst>
              <a:ext uri="{FF2B5EF4-FFF2-40B4-BE49-F238E27FC236}">
                <a16:creationId xmlns:a16="http://schemas.microsoft.com/office/drawing/2014/main" id="{903999EA-2D7A-5267-2479-3651EFAF5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86" y="1933575"/>
            <a:ext cx="4830973" cy="1930325"/>
          </a:xfrm>
          <a:prstGeom prst="rect">
            <a:avLst/>
          </a:prstGeom>
        </p:spPr>
      </p:pic>
      <p:pic>
        <p:nvPicPr>
          <p:cNvPr id="4" name="圖片 3">
            <a:extLst>
              <a:ext uri="{FF2B5EF4-FFF2-40B4-BE49-F238E27FC236}">
                <a16:creationId xmlns:a16="http://schemas.microsoft.com/office/drawing/2014/main" id="{9A18BD5D-2D81-0CC2-7CC5-C8CE103F8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46" y="1284459"/>
            <a:ext cx="3934374" cy="3105583"/>
          </a:xfrm>
          <a:prstGeom prst="rect">
            <a:avLst/>
          </a:prstGeom>
        </p:spPr>
      </p:pic>
      <p:grpSp>
        <p:nvGrpSpPr>
          <p:cNvPr id="5" name="组合 53">
            <a:extLst>
              <a:ext uri="{FF2B5EF4-FFF2-40B4-BE49-F238E27FC236}">
                <a16:creationId xmlns:a16="http://schemas.microsoft.com/office/drawing/2014/main" id="{78F6C910-AECF-BB70-86AF-4B92752CA60B}"/>
              </a:ext>
            </a:extLst>
          </p:cNvPr>
          <p:cNvGrpSpPr/>
          <p:nvPr/>
        </p:nvGrpSpPr>
        <p:grpSpPr>
          <a:xfrm>
            <a:off x="568443" y="319365"/>
            <a:ext cx="2231434" cy="400110"/>
            <a:chOff x="568442" y="319364"/>
            <a:chExt cx="2231434" cy="400111"/>
          </a:xfrm>
        </p:grpSpPr>
        <p:sp>
          <p:nvSpPr>
            <p:cNvPr id="6" name="文本框 23">
              <a:extLst>
                <a:ext uri="{FF2B5EF4-FFF2-40B4-BE49-F238E27FC236}">
                  <a16:creationId xmlns:a16="http://schemas.microsoft.com/office/drawing/2014/main" id="{AB01E591-05F1-6673-38B8-A834C2B9F87E}"/>
                </a:ext>
              </a:extLst>
            </p:cNvPr>
            <p:cNvSpPr txBox="1"/>
            <p:nvPr/>
          </p:nvSpPr>
          <p:spPr>
            <a:xfrm>
              <a:off x="665958" y="319364"/>
              <a:ext cx="213391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makehint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A6E4ED1D-516E-B5FB-31A5-2C34E961A04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698084A4-3955-7DE1-77E3-AD8626EC66E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B9078FF-3C3D-AA63-EA68-106B777CC62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7537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93A-2627-A6DB-F1FE-E99B64FB67F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B648EF-CE39-8FA6-CFEA-4C6A6CFDB1AD}"/>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3" name="圖片 2">
            <a:extLst>
              <a:ext uri="{FF2B5EF4-FFF2-40B4-BE49-F238E27FC236}">
                <a16:creationId xmlns:a16="http://schemas.microsoft.com/office/drawing/2014/main" id="{A1DA37CD-A689-27BE-2BE8-5225A531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8" y="2044379"/>
            <a:ext cx="5106113" cy="1762371"/>
          </a:xfrm>
          <a:prstGeom prst="rect">
            <a:avLst/>
          </a:prstGeom>
        </p:spPr>
      </p:pic>
      <p:pic>
        <p:nvPicPr>
          <p:cNvPr id="4" name="圖片 3">
            <a:extLst>
              <a:ext uri="{FF2B5EF4-FFF2-40B4-BE49-F238E27FC236}">
                <a16:creationId xmlns:a16="http://schemas.microsoft.com/office/drawing/2014/main" id="{FA660D4C-556F-4A40-A0C5-7D8F4055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159" y="1299946"/>
            <a:ext cx="3972479" cy="3096057"/>
          </a:xfrm>
          <a:prstGeom prst="rect">
            <a:avLst/>
          </a:prstGeom>
        </p:spPr>
      </p:pic>
      <p:grpSp>
        <p:nvGrpSpPr>
          <p:cNvPr id="5" name="组合 53">
            <a:extLst>
              <a:ext uri="{FF2B5EF4-FFF2-40B4-BE49-F238E27FC236}">
                <a16:creationId xmlns:a16="http://schemas.microsoft.com/office/drawing/2014/main" id="{D7BB303F-8F76-BBCE-98CF-1BB5EC10A3CC}"/>
              </a:ext>
            </a:extLst>
          </p:cNvPr>
          <p:cNvGrpSpPr/>
          <p:nvPr/>
        </p:nvGrpSpPr>
        <p:grpSpPr>
          <a:xfrm>
            <a:off x="568443" y="319365"/>
            <a:ext cx="2018235" cy="400110"/>
            <a:chOff x="568442" y="319364"/>
            <a:chExt cx="2018235" cy="400111"/>
          </a:xfrm>
        </p:grpSpPr>
        <p:sp>
          <p:nvSpPr>
            <p:cNvPr id="6" name="文本框 23">
              <a:extLst>
                <a:ext uri="{FF2B5EF4-FFF2-40B4-BE49-F238E27FC236}">
                  <a16:creationId xmlns:a16="http://schemas.microsoft.com/office/drawing/2014/main" id="{DDD1DE89-412F-CDCD-83AB-5FF198B03E62}"/>
                </a:ext>
              </a:extLst>
            </p:cNvPr>
            <p:cNvSpPr txBox="1"/>
            <p:nvPr/>
          </p:nvSpPr>
          <p:spPr>
            <a:xfrm>
              <a:off x="665958" y="319364"/>
              <a:ext cx="1920719"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usehint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19.3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等腰三角形 6">
              <a:extLst>
                <a:ext uri="{FF2B5EF4-FFF2-40B4-BE49-F238E27FC236}">
                  <a16:creationId xmlns:a16="http://schemas.microsoft.com/office/drawing/2014/main" id="{3C59499A-D0FC-8C91-1008-18E266CAB57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8" name="矩形 7">
            <a:extLst>
              <a:ext uri="{FF2B5EF4-FFF2-40B4-BE49-F238E27FC236}">
                <a16:creationId xmlns:a16="http://schemas.microsoft.com/office/drawing/2014/main" id="{BCDE9C23-1EC4-1EAA-7D30-6C430101B835}"/>
              </a:ext>
            </a:extLst>
          </p:cNvPr>
          <p:cNvSpPr/>
          <p:nvPr/>
        </p:nvSpPr>
        <p:spPr>
          <a:xfrm>
            <a:off x="4984181" y="3092522"/>
            <a:ext cx="687153" cy="336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87D08F2-38A3-1F61-3E82-19B065A1458E}"/>
              </a:ext>
            </a:extLst>
          </p:cNvPr>
          <p:cNvSpPr/>
          <p:nvPr/>
        </p:nvSpPr>
        <p:spPr>
          <a:xfrm>
            <a:off x="9712228" y="3890688"/>
            <a:ext cx="1190592" cy="167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2386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9519-543B-A627-8FAE-3C004D376D9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AB9C0D-4CC4-6B61-90D2-70A0D67D47EA}"/>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pSp>
        <p:nvGrpSpPr>
          <p:cNvPr id="3" name="组合 53">
            <a:extLst>
              <a:ext uri="{FF2B5EF4-FFF2-40B4-BE49-F238E27FC236}">
                <a16:creationId xmlns:a16="http://schemas.microsoft.com/office/drawing/2014/main" id="{A92702DF-93FC-057B-6CB0-11FAD89D0FBA}"/>
              </a:ext>
            </a:extLst>
          </p:cNvPr>
          <p:cNvGrpSpPr/>
          <p:nvPr/>
        </p:nvGrpSpPr>
        <p:grpSpPr>
          <a:xfrm>
            <a:off x="568443" y="319365"/>
            <a:ext cx="2133651" cy="400110"/>
            <a:chOff x="568442" y="319364"/>
            <a:chExt cx="2133651" cy="400111"/>
          </a:xfrm>
        </p:grpSpPr>
        <p:sp>
          <p:nvSpPr>
            <p:cNvPr id="4" name="文本框 23">
              <a:extLst>
                <a:ext uri="{FF2B5EF4-FFF2-40B4-BE49-F238E27FC236}">
                  <a16:creationId xmlns:a16="http://schemas.microsoft.com/office/drawing/2014/main" id="{C9A461E7-A95F-DB59-F36C-C69C624A00C6}"/>
                </a:ext>
              </a:extLst>
            </p:cNvPr>
            <p:cNvSpPr txBox="1"/>
            <p:nvPr/>
          </p:nvSpPr>
          <p:spPr>
            <a:xfrm>
              <a:off x="665958" y="319364"/>
              <a:ext cx="203613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 ns</a:t>
              </a:r>
            </a:p>
          </p:txBody>
        </p:sp>
        <p:sp>
          <p:nvSpPr>
            <p:cNvPr id="5" name="等腰三角形 4">
              <a:extLst>
                <a:ext uri="{FF2B5EF4-FFF2-40B4-BE49-F238E27FC236}">
                  <a16:creationId xmlns:a16="http://schemas.microsoft.com/office/drawing/2014/main" id="{4D6E0E82-58EC-502F-E174-F9A6B0FF11A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7095F8C5-B2C7-F92C-4CEF-282E09BE89F5}"/>
              </a:ext>
            </a:extLst>
          </p:cNvPr>
          <p:cNvPicPr>
            <a:picLocks noChangeAspect="1"/>
          </p:cNvPicPr>
          <p:nvPr/>
        </p:nvPicPr>
        <p:blipFill rotWithShape="1">
          <a:blip r:embed="rId3"/>
          <a:srcRect t="75392" b="398"/>
          <a:stretch/>
        </p:blipFill>
        <p:spPr>
          <a:xfrm>
            <a:off x="568442" y="1027846"/>
            <a:ext cx="5265602" cy="1918950"/>
          </a:xfrm>
          <a:prstGeom prst="rect">
            <a:avLst/>
          </a:prstGeom>
        </p:spPr>
      </p:pic>
      <p:pic>
        <p:nvPicPr>
          <p:cNvPr id="7" name="圖片 6">
            <a:extLst>
              <a:ext uri="{FF2B5EF4-FFF2-40B4-BE49-F238E27FC236}">
                <a16:creationId xmlns:a16="http://schemas.microsoft.com/office/drawing/2014/main" id="{9F11FAEC-4577-0E6A-4504-9F742F1865E2}"/>
              </a:ext>
            </a:extLst>
          </p:cNvPr>
          <p:cNvPicPr>
            <a:picLocks noChangeAspect="1"/>
          </p:cNvPicPr>
          <p:nvPr/>
        </p:nvPicPr>
        <p:blipFill rotWithShape="1">
          <a:blip r:embed="rId4"/>
          <a:srcRect r="32857"/>
          <a:stretch/>
        </p:blipFill>
        <p:spPr>
          <a:xfrm>
            <a:off x="7065437" y="1027846"/>
            <a:ext cx="4126438" cy="4665052"/>
          </a:xfrm>
          <a:prstGeom prst="rect">
            <a:avLst/>
          </a:prstGeom>
        </p:spPr>
      </p:pic>
      <p:sp>
        <p:nvSpPr>
          <p:cNvPr id="8" name="矩形 7">
            <a:extLst>
              <a:ext uri="{FF2B5EF4-FFF2-40B4-BE49-F238E27FC236}">
                <a16:creationId xmlns:a16="http://schemas.microsoft.com/office/drawing/2014/main" id="{6B0B0714-1C08-2812-4132-28A46EF4755A}"/>
              </a:ext>
            </a:extLst>
          </p:cNvPr>
          <p:cNvSpPr/>
          <p:nvPr/>
        </p:nvSpPr>
        <p:spPr>
          <a:xfrm>
            <a:off x="568442" y="4005263"/>
            <a:ext cx="6096000" cy="307777"/>
          </a:xfrm>
          <a:prstGeom prst="rect">
            <a:avLst/>
          </a:prstGeom>
        </p:spPr>
        <p:txBody>
          <a:bodyPr>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EF4DAFF-B63A-844C-752F-89677C942C7D}"/>
              </a:ext>
            </a:extLst>
          </p:cNvPr>
          <p:cNvSpPr/>
          <p:nvPr/>
        </p:nvSpPr>
        <p:spPr>
          <a:xfrm>
            <a:off x="4911843" y="2419558"/>
            <a:ext cx="612658" cy="16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0025AE6-931F-4C2E-68FF-4633DDB9632C}"/>
              </a:ext>
            </a:extLst>
          </p:cNvPr>
          <p:cNvSpPr/>
          <p:nvPr/>
        </p:nvSpPr>
        <p:spPr>
          <a:xfrm>
            <a:off x="9579093" y="5238958"/>
            <a:ext cx="1155582" cy="152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4125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B29A-2D59-5469-FC12-19178F255C9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5378EF-2028-EC4E-9B3A-AC82B99F25B2}"/>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grpSp>
        <p:nvGrpSpPr>
          <p:cNvPr id="3" name="组合 53">
            <a:extLst>
              <a:ext uri="{FF2B5EF4-FFF2-40B4-BE49-F238E27FC236}">
                <a16:creationId xmlns:a16="http://schemas.microsoft.com/office/drawing/2014/main" id="{AD0E188A-D7FE-95D9-95E6-7B7649E0B8D6}"/>
              </a:ext>
            </a:extLst>
          </p:cNvPr>
          <p:cNvGrpSpPr/>
          <p:nvPr/>
        </p:nvGrpSpPr>
        <p:grpSpPr>
          <a:xfrm>
            <a:off x="568443" y="319365"/>
            <a:ext cx="2069531" cy="400110"/>
            <a:chOff x="568442" y="319364"/>
            <a:chExt cx="2069531" cy="400111"/>
          </a:xfrm>
        </p:grpSpPr>
        <p:sp>
          <p:nvSpPr>
            <p:cNvPr id="4" name="文本框 23">
              <a:extLst>
                <a:ext uri="{FF2B5EF4-FFF2-40B4-BE49-F238E27FC236}">
                  <a16:creationId xmlns:a16="http://schemas.microsoft.com/office/drawing/2014/main" id="{A570DD2E-9196-44D6-46A6-F7C4AD2D4563}"/>
                </a:ext>
              </a:extLst>
            </p:cNvPr>
            <p:cNvSpPr txBox="1"/>
            <p:nvPr/>
          </p:nvSpPr>
          <p:spPr>
            <a:xfrm>
              <a:off x="665958" y="319364"/>
              <a:ext cx="197201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 - 25.02ns</a:t>
              </a:r>
            </a:p>
          </p:txBody>
        </p:sp>
        <p:sp>
          <p:nvSpPr>
            <p:cNvPr id="5" name="等腰三角形 4">
              <a:extLst>
                <a:ext uri="{FF2B5EF4-FFF2-40B4-BE49-F238E27FC236}">
                  <a16:creationId xmlns:a16="http://schemas.microsoft.com/office/drawing/2014/main" id="{13D2279E-93D3-D846-372F-122675FF72E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11EC83EA-E936-5AC7-D163-4229247D51C8}"/>
              </a:ext>
            </a:extLst>
          </p:cNvPr>
          <p:cNvPicPr>
            <a:picLocks noChangeAspect="1"/>
          </p:cNvPicPr>
          <p:nvPr/>
        </p:nvPicPr>
        <p:blipFill>
          <a:blip r:embed="rId3"/>
          <a:stretch>
            <a:fillRect/>
          </a:stretch>
        </p:blipFill>
        <p:spPr>
          <a:xfrm>
            <a:off x="597829" y="1101970"/>
            <a:ext cx="10800000" cy="2089747"/>
          </a:xfrm>
          <a:prstGeom prst="rect">
            <a:avLst/>
          </a:prstGeom>
        </p:spPr>
      </p:pic>
      <p:pic>
        <p:nvPicPr>
          <p:cNvPr id="7" name="圖片 6">
            <a:extLst>
              <a:ext uri="{FF2B5EF4-FFF2-40B4-BE49-F238E27FC236}">
                <a16:creationId xmlns:a16="http://schemas.microsoft.com/office/drawing/2014/main" id="{08D11F07-B8CD-FF0C-2320-E118423335F7}"/>
              </a:ext>
            </a:extLst>
          </p:cNvPr>
          <p:cNvPicPr>
            <a:picLocks noChangeAspect="1"/>
          </p:cNvPicPr>
          <p:nvPr/>
        </p:nvPicPr>
        <p:blipFill>
          <a:blip r:embed="rId4"/>
          <a:stretch>
            <a:fillRect/>
          </a:stretch>
        </p:blipFill>
        <p:spPr>
          <a:xfrm>
            <a:off x="597829" y="3429000"/>
            <a:ext cx="9360000" cy="2561288"/>
          </a:xfrm>
          <a:prstGeom prst="rect">
            <a:avLst/>
          </a:prstGeom>
        </p:spPr>
      </p:pic>
    </p:spTree>
    <p:extLst>
      <p:ext uri="{BB962C8B-B14F-4D97-AF65-F5344CB8AC3E}">
        <p14:creationId xmlns:p14="http://schemas.microsoft.com/office/powerpoint/2010/main" val="435002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3567710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1420090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6E55-6EF9-3923-4757-60C236B2EF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2A69758-CC1B-D92B-F33A-4DFE94ABE525}"/>
              </a:ext>
            </a:extLst>
          </p:cNvPr>
          <p:cNvGrpSpPr/>
          <p:nvPr/>
        </p:nvGrpSpPr>
        <p:grpSpPr>
          <a:xfrm>
            <a:off x="568443" y="319365"/>
            <a:ext cx="1989381" cy="400110"/>
            <a:chOff x="568442" y="319364"/>
            <a:chExt cx="1989381" cy="400111"/>
          </a:xfrm>
        </p:grpSpPr>
        <p:sp>
          <p:nvSpPr>
            <p:cNvPr id="55" name="文本框 23">
              <a:extLst>
                <a:ext uri="{FF2B5EF4-FFF2-40B4-BE49-F238E27FC236}">
                  <a16:creationId xmlns:a16="http://schemas.microsoft.com/office/drawing/2014/main" id="{DA8CC1CE-4737-B807-2855-203A1AA1D856}"/>
                </a:ext>
              </a:extLst>
            </p:cNvPr>
            <p:cNvSpPr txBox="1"/>
            <p:nvPr/>
          </p:nvSpPr>
          <p:spPr>
            <a:xfrm>
              <a:off x="665958" y="319364"/>
              <a:ext cx="18918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Critical Path</a:t>
              </a:r>
            </a:p>
          </p:txBody>
        </p:sp>
        <p:sp>
          <p:nvSpPr>
            <p:cNvPr id="56" name="等腰三角形 55">
              <a:extLst>
                <a:ext uri="{FF2B5EF4-FFF2-40B4-BE49-F238E27FC236}">
                  <a16:creationId xmlns:a16="http://schemas.microsoft.com/office/drawing/2014/main" id="{CF8D55AD-B304-8A53-E4C0-C272053DC6C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3B2CD85-DA93-217E-D17B-E3EF01A266F2}"/>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sp>
        <p:nvSpPr>
          <p:cNvPr id="4" name="矩形 3">
            <a:extLst>
              <a:ext uri="{FF2B5EF4-FFF2-40B4-BE49-F238E27FC236}">
                <a16:creationId xmlns:a16="http://schemas.microsoft.com/office/drawing/2014/main" id="{723A62B6-2A7F-E024-FA7F-44ED13943E79}"/>
              </a:ext>
            </a:extLst>
          </p:cNvPr>
          <p:cNvSpPr/>
          <p:nvPr/>
        </p:nvSpPr>
        <p:spPr>
          <a:xfrm>
            <a:off x="192687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6" name="直線單箭頭接點 5">
            <a:extLst>
              <a:ext uri="{FF2B5EF4-FFF2-40B4-BE49-F238E27FC236}">
                <a16:creationId xmlns:a16="http://schemas.microsoft.com/office/drawing/2014/main" id="{01356C03-A52A-6A7F-C6FA-199A6F581642}"/>
              </a:ext>
            </a:extLst>
          </p:cNvPr>
          <p:cNvCxnSpPr>
            <a:cxnSpLocks/>
            <a:stCxn id="4" idx="3"/>
          </p:cNvCxnSpPr>
          <p:nvPr/>
        </p:nvCxnSpPr>
        <p:spPr>
          <a:xfrm>
            <a:off x="257379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BB6B67-24F7-136E-EB21-7E66025AF92C}"/>
              </a:ext>
            </a:extLst>
          </p:cNvPr>
          <p:cNvSpPr txBox="1"/>
          <p:nvPr/>
        </p:nvSpPr>
        <p:spPr>
          <a:xfrm>
            <a:off x="1319035" y="2034330"/>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graphicFrame>
        <p:nvGraphicFramePr>
          <p:cNvPr id="27" name="表格 26">
            <a:extLst>
              <a:ext uri="{FF2B5EF4-FFF2-40B4-BE49-F238E27FC236}">
                <a16:creationId xmlns:a16="http://schemas.microsoft.com/office/drawing/2014/main" id="{41ACFE8E-E937-9718-0EBB-7D1D619E58F8}"/>
              </a:ext>
            </a:extLst>
          </p:cNvPr>
          <p:cNvGraphicFramePr>
            <a:graphicFrameLocks noGrp="1"/>
          </p:cNvGraphicFramePr>
          <p:nvPr>
            <p:extLst>
              <p:ext uri="{D42A27DB-BD31-4B8C-83A1-F6EECF244321}">
                <p14:modId xmlns:p14="http://schemas.microsoft.com/office/powerpoint/2010/main" val="1217567403"/>
              </p:ext>
            </p:extLst>
          </p:nvPr>
        </p:nvGraphicFramePr>
        <p:xfrm>
          <a:off x="915841" y="3676379"/>
          <a:ext cx="10260000" cy="675640"/>
        </p:xfrm>
        <a:graphic>
          <a:graphicData uri="http://schemas.openxmlformats.org/drawingml/2006/table">
            <a:tbl>
              <a:tblPr firstRow="1" bandRow="1">
                <a:tableStyleId>{5C22544A-7EE6-4342-B048-85BDC9FD1C3A}</a:tableStyleId>
              </a:tblPr>
              <a:tblGrid>
                <a:gridCol w="1026000">
                  <a:extLst>
                    <a:ext uri="{9D8B030D-6E8A-4147-A177-3AD203B41FA5}">
                      <a16:colId xmlns:a16="http://schemas.microsoft.com/office/drawing/2014/main" val="245068099"/>
                    </a:ext>
                  </a:extLst>
                </a:gridCol>
                <a:gridCol w="1026000">
                  <a:extLst>
                    <a:ext uri="{9D8B030D-6E8A-4147-A177-3AD203B41FA5}">
                      <a16:colId xmlns:a16="http://schemas.microsoft.com/office/drawing/2014/main" val="1784923480"/>
                    </a:ext>
                  </a:extLst>
                </a:gridCol>
                <a:gridCol w="1026000">
                  <a:extLst>
                    <a:ext uri="{9D8B030D-6E8A-4147-A177-3AD203B41FA5}">
                      <a16:colId xmlns:a16="http://schemas.microsoft.com/office/drawing/2014/main" val="779164080"/>
                    </a:ext>
                  </a:extLst>
                </a:gridCol>
                <a:gridCol w="1026000">
                  <a:extLst>
                    <a:ext uri="{9D8B030D-6E8A-4147-A177-3AD203B41FA5}">
                      <a16:colId xmlns:a16="http://schemas.microsoft.com/office/drawing/2014/main" val="1074656187"/>
                    </a:ext>
                  </a:extLst>
                </a:gridCol>
                <a:gridCol w="1026000">
                  <a:extLst>
                    <a:ext uri="{9D8B030D-6E8A-4147-A177-3AD203B41FA5}">
                      <a16:colId xmlns:a16="http://schemas.microsoft.com/office/drawing/2014/main" val="3721044822"/>
                    </a:ext>
                  </a:extLst>
                </a:gridCol>
                <a:gridCol w="1026000">
                  <a:extLst>
                    <a:ext uri="{9D8B030D-6E8A-4147-A177-3AD203B41FA5}">
                      <a16:colId xmlns:a16="http://schemas.microsoft.com/office/drawing/2014/main" val="1478380745"/>
                    </a:ext>
                  </a:extLst>
                </a:gridCol>
                <a:gridCol w="1026000">
                  <a:extLst>
                    <a:ext uri="{9D8B030D-6E8A-4147-A177-3AD203B41FA5}">
                      <a16:colId xmlns:a16="http://schemas.microsoft.com/office/drawing/2014/main" val="3835713232"/>
                    </a:ext>
                  </a:extLst>
                </a:gridCol>
                <a:gridCol w="1026000">
                  <a:extLst>
                    <a:ext uri="{9D8B030D-6E8A-4147-A177-3AD203B41FA5}">
                      <a16:colId xmlns:a16="http://schemas.microsoft.com/office/drawing/2014/main" val="3838116332"/>
                    </a:ext>
                  </a:extLst>
                </a:gridCol>
                <a:gridCol w="1026000">
                  <a:extLst>
                    <a:ext uri="{9D8B030D-6E8A-4147-A177-3AD203B41FA5}">
                      <a16:colId xmlns:a16="http://schemas.microsoft.com/office/drawing/2014/main" val="2761150186"/>
                    </a:ext>
                  </a:extLst>
                </a:gridCol>
                <a:gridCol w="1026000">
                  <a:extLst>
                    <a:ext uri="{9D8B030D-6E8A-4147-A177-3AD203B41FA5}">
                      <a16:colId xmlns:a16="http://schemas.microsoft.com/office/drawing/2014/main" val="1067117325"/>
                    </a:ext>
                  </a:extLst>
                </a:gridCol>
              </a:tblGrid>
              <a:tr h="337820">
                <a:tc>
                  <a:txBody>
                    <a:bodyPr/>
                    <a:lstStyle/>
                    <a:p>
                      <a:r>
                        <a:rPr lang="en-US" altLang="zh-TW" sz="1400" b="0" dirty="0" err="1">
                          <a:solidFill>
                            <a:schemeClr val="tx1"/>
                          </a:solidFill>
                          <a:latin typeface="Times New Roman" panose="02020603050405020304" pitchFamily="18" charset="0"/>
                          <a:cs typeface="Times New Roman" panose="02020603050405020304" pitchFamily="18" charset="0"/>
                        </a:rPr>
                        <a:t>Incr</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17.25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26.89</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0.98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5.44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0(D)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845753"/>
                  </a:ext>
                </a:extLst>
              </a:tr>
              <a:tr h="337820">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Path</a:t>
                      </a:r>
                      <a:r>
                        <a:rPr lang="zh-TW" altLang="en-US" sz="1400" b="0" dirty="0">
                          <a:solidFill>
                            <a:schemeClr val="tx1"/>
                          </a:solidFill>
                          <a:latin typeface="Times New Roman" panose="02020603050405020304" pitchFamily="18" charset="0"/>
                          <a:cs typeface="Times New Roman" panose="02020603050405020304" pitchFamily="18" charset="0"/>
                        </a:rPr>
                        <a:t>： </a:t>
                      </a:r>
                      <a:r>
                        <a:rPr lang="en-US" altLang="zh-TW" sz="1400" b="0" dirty="0">
                          <a:solidFill>
                            <a:schemeClr val="tx1"/>
                          </a:solidFill>
                          <a:latin typeface="Times New Roman" panose="02020603050405020304" pitchFamily="18" charset="0"/>
                          <a:cs typeface="Times New Roman" panose="02020603050405020304" pitchFamily="18" charset="0"/>
                        </a:rPr>
                        <a:t>(us)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2.17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5.07</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5.96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23.21</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50.10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51.08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56.52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530920"/>
                  </a:ext>
                </a:extLst>
              </a:tr>
            </a:tbl>
          </a:graphicData>
        </a:graphic>
      </p:graphicFrame>
      <p:sp>
        <p:nvSpPr>
          <p:cNvPr id="30" name="矩形 29">
            <a:extLst>
              <a:ext uri="{FF2B5EF4-FFF2-40B4-BE49-F238E27FC236}">
                <a16:creationId xmlns:a16="http://schemas.microsoft.com/office/drawing/2014/main" id="{AB4DF3D3-C67D-9F61-80F7-10A89C52E445}"/>
              </a:ext>
            </a:extLst>
          </p:cNvPr>
          <p:cNvSpPr/>
          <p:nvPr/>
        </p:nvSpPr>
        <p:spPr>
          <a:xfrm>
            <a:off x="295592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1" name="直線單箭頭接點 30">
            <a:extLst>
              <a:ext uri="{FF2B5EF4-FFF2-40B4-BE49-F238E27FC236}">
                <a16:creationId xmlns:a16="http://schemas.microsoft.com/office/drawing/2014/main" id="{FA6AFD1F-D76E-8745-0090-65BC36ABC867}"/>
              </a:ext>
            </a:extLst>
          </p:cNvPr>
          <p:cNvCxnSpPr>
            <a:cxnSpLocks/>
            <a:stCxn id="30" idx="3"/>
          </p:cNvCxnSpPr>
          <p:nvPr/>
        </p:nvCxnSpPr>
        <p:spPr>
          <a:xfrm>
            <a:off x="360284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137CF51-08CA-3C7B-E59E-584A702E57F2}"/>
              </a:ext>
            </a:extLst>
          </p:cNvPr>
          <p:cNvSpPr/>
          <p:nvPr/>
        </p:nvSpPr>
        <p:spPr>
          <a:xfrm>
            <a:off x="398497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Sub</a:t>
            </a:r>
          </a:p>
        </p:txBody>
      </p:sp>
      <p:cxnSp>
        <p:nvCxnSpPr>
          <p:cNvPr id="33" name="直線單箭頭接點 32">
            <a:extLst>
              <a:ext uri="{FF2B5EF4-FFF2-40B4-BE49-F238E27FC236}">
                <a16:creationId xmlns:a16="http://schemas.microsoft.com/office/drawing/2014/main" id="{43D7CE58-19FB-41B0-B921-E7250938B8A4}"/>
              </a:ext>
            </a:extLst>
          </p:cNvPr>
          <p:cNvCxnSpPr>
            <a:cxnSpLocks/>
            <a:stCxn id="32" idx="3"/>
          </p:cNvCxnSpPr>
          <p:nvPr/>
        </p:nvCxnSpPr>
        <p:spPr>
          <a:xfrm>
            <a:off x="463189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782CA40-2551-35D6-D506-F435186C4C11}"/>
              </a:ext>
            </a:extLst>
          </p:cNvPr>
          <p:cNvSpPr/>
          <p:nvPr/>
        </p:nvSpPr>
        <p:spPr>
          <a:xfrm>
            <a:off x="500154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35" name="直線單箭頭接點 34">
            <a:extLst>
              <a:ext uri="{FF2B5EF4-FFF2-40B4-BE49-F238E27FC236}">
                <a16:creationId xmlns:a16="http://schemas.microsoft.com/office/drawing/2014/main" id="{4C37E4BD-4B36-3B36-F85D-D2A523A94C39}"/>
              </a:ext>
            </a:extLst>
          </p:cNvPr>
          <p:cNvCxnSpPr>
            <a:cxnSpLocks/>
            <a:stCxn id="34" idx="3"/>
          </p:cNvCxnSpPr>
          <p:nvPr/>
        </p:nvCxnSpPr>
        <p:spPr>
          <a:xfrm>
            <a:off x="564846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929CCF-2254-737F-6F09-B95ABAC540BD}"/>
              </a:ext>
            </a:extLst>
          </p:cNvPr>
          <p:cNvSpPr/>
          <p:nvPr/>
        </p:nvSpPr>
        <p:spPr>
          <a:xfrm>
            <a:off x="6030596"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Mul</a:t>
            </a:r>
          </a:p>
        </p:txBody>
      </p:sp>
      <p:cxnSp>
        <p:nvCxnSpPr>
          <p:cNvPr id="37" name="直線單箭頭接點 36">
            <a:extLst>
              <a:ext uri="{FF2B5EF4-FFF2-40B4-BE49-F238E27FC236}">
                <a16:creationId xmlns:a16="http://schemas.microsoft.com/office/drawing/2014/main" id="{677EA6E9-7354-44FD-4044-0D69510456FE}"/>
              </a:ext>
            </a:extLst>
          </p:cNvPr>
          <p:cNvCxnSpPr>
            <a:cxnSpLocks/>
            <a:stCxn id="36" idx="3"/>
          </p:cNvCxnSpPr>
          <p:nvPr/>
        </p:nvCxnSpPr>
        <p:spPr>
          <a:xfrm>
            <a:off x="6677512"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F8015A2-19E6-BE82-3341-2E68C8B83A61}"/>
              </a:ext>
            </a:extLst>
          </p:cNvPr>
          <p:cNvSpPr/>
          <p:nvPr/>
        </p:nvSpPr>
        <p:spPr>
          <a:xfrm>
            <a:off x="7059645" y="27930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MR</a:t>
            </a:r>
          </a:p>
        </p:txBody>
      </p:sp>
      <p:cxnSp>
        <p:nvCxnSpPr>
          <p:cNvPr id="39" name="直線單箭頭接點 38">
            <a:extLst>
              <a:ext uri="{FF2B5EF4-FFF2-40B4-BE49-F238E27FC236}">
                <a16:creationId xmlns:a16="http://schemas.microsoft.com/office/drawing/2014/main" id="{C4AF5CA5-DC0B-B001-1B78-46420CB4D377}"/>
              </a:ext>
            </a:extLst>
          </p:cNvPr>
          <p:cNvCxnSpPr>
            <a:cxnSpLocks/>
            <a:stCxn id="38" idx="3"/>
          </p:cNvCxnSpPr>
          <p:nvPr/>
        </p:nvCxnSpPr>
        <p:spPr>
          <a:xfrm>
            <a:off x="7706561" y="3211348"/>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2ACBD2E-E922-F336-2795-376551305EBE}"/>
              </a:ext>
            </a:extLst>
          </p:cNvPr>
          <p:cNvSpPr/>
          <p:nvPr/>
        </p:nvSpPr>
        <p:spPr>
          <a:xfrm>
            <a:off x="8088694" y="2789244"/>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41" name="直線單箭頭接點 40">
            <a:extLst>
              <a:ext uri="{FF2B5EF4-FFF2-40B4-BE49-F238E27FC236}">
                <a16:creationId xmlns:a16="http://schemas.microsoft.com/office/drawing/2014/main" id="{9F337296-73EE-1BE5-41C7-D86EDA976370}"/>
              </a:ext>
            </a:extLst>
          </p:cNvPr>
          <p:cNvCxnSpPr>
            <a:cxnSpLocks/>
            <a:stCxn id="40" idx="3"/>
          </p:cNvCxnSpPr>
          <p:nvPr/>
        </p:nvCxnSpPr>
        <p:spPr>
          <a:xfrm>
            <a:off x="8735610" y="3207542"/>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915681C-E8E3-64DE-6E29-0ACA9038625C}"/>
              </a:ext>
            </a:extLst>
          </p:cNvPr>
          <p:cNvSpPr/>
          <p:nvPr/>
        </p:nvSpPr>
        <p:spPr>
          <a:xfrm>
            <a:off x="9105267"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Mod</a:t>
            </a:r>
          </a:p>
          <a:p>
            <a:pPr algn="ctr"/>
            <a:r>
              <a:rPr lang="en-US" altLang="zh-TW" sz="1400" dirty="0"/>
              <a:t>Add</a:t>
            </a:r>
          </a:p>
        </p:txBody>
      </p:sp>
      <p:cxnSp>
        <p:nvCxnSpPr>
          <p:cNvPr id="43" name="直線單箭頭接點 42">
            <a:extLst>
              <a:ext uri="{FF2B5EF4-FFF2-40B4-BE49-F238E27FC236}">
                <a16:creationId xmlns:a16="http://schemas.microsoft.com/office/drawing/2014/main" id="{73DD2A21-1EBF-02CE-821A-8DB414074AFB}"/>
              </a:ext>
            </a:extLst>
          </p:cNvPr>
          <p:cNvCxnSpPr>
            <a:cxnSpLocks/>
            <a:stCxn id="42" idx="3"/>
          </p:cNvCxnSpPr>
          <p:nvPr/>
        </p:nvCxnSpPr>
        <p:spPr>
          <a:xfrm>
            <a:off x="9752183" y="3205981"/>
            <a:ext cx="38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CA1ADA2-B4A2-4DF0-0CA0-26A3D6A2E02C}"/>
              </a:ext>
            </a:extLst>
          </p:cNvPr>
          <p:cNvSpPr/>
          <p:nvPr/>
        </p:nvSpPr>
        <p:spPr>
          <a:xfrm>
            <a:off x="10121840" y="2787683"/>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Tree>
    <p:extLst>
      <p:ext uri="{BB962C8B-B14F-4D97-AF65-F5344CB8AC3E}">
        <p14:creationId xmlns:p14="http://schemas.microsoft.com/office/powerpoint/2010/main" val="165794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834710" cy="400110"/>
            <a:chOff x="568442" y="319364"/>
            <a:chExt cx="48347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7371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Pipeline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11" name="圖片 10">
            <a:extLst>
              <a:ext uri="{FF2B5EF4-FFF2-40B4-BE49-F238E27FC236}">
                <a16:creationId xmlns:a16="http://schemas.microsoft.com/office/drawing/2014/main" id="{04B3DEE5-1ABB-2DDA-2C55-643F90F27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79181"/>
            <a:ext cx="11520000" cy="3499637"/>
          </a:xfrm>
          <a:prstGeom prst="rect">
            <a:avLst/>
          </a:prstGeom>
        </p:spPr>
      </p:pic>
    </p:spTree>
    <p:extLst>
      <p:ext uri="{BB962C8B-B14F-4D97-AF65-F5344CB8AC3E}">
        <p14:creationId xmlns:p14="http://schemas.microsoft.com/office/powerpoint/2010/main" val="14826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71169" cy="400110"/>
            <a:chOff x="568442" y="319364"/>
            <a:chExt cx="33711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736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Pipeline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10" name="圖片 9">
            <a:extLst>
              <a:ext uri="{FF2B5EF4-FFF2-40B4-BE49-F238E27FC236}">
                <a16:creationId xmlns:a16="http://schemas.microsoft.com/office/drawing/2014/main" id="{38826454-D97D-36A5-AA18-BF2586770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280145"/>
            <a:ext cx="11520000" cy="4297709"/>
          </a:xfrm>
          <a:prstGeom prst="rect">
            <a:avLst/>
          </a:prstGeom>
        </p:spPr>
      </p:pic>
    </p:spTree>
    <p:extLst>
      <p:ext uri="{BB962C8B-B14F-4D97-AF65-F5344CB8AC3E}">
        <p14:creationId xmlns:p14="http://schemas.microsoft.com/office/powerpoint/2010/main" val="2906336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E2E36C6C-FB6C-5693-33D7-5CB619DF1CAB}"/>
              </a:ext>
            </a:extLst>
          </p:cNvPr>
          <p:cNvPicPr>
            <a:picLocks noChangeAspect="1"/>
          </p:cNvPicPr>
          <p:nvPr/>
        </p:nvPicPr>
        <p:blipFill>
          <a:blip r:embed="rId3"/>
          <a:stretch>
            <a:fillRect/>
          </a:stretch>
        </p:blipFill>
        <p:spPr>
          <a:xfrm>
            <a:off x="568442" y="2331467"/>
            <a:ext cx="5791088" cy="1592550"/>
          </a:xfrm>
          <a:prstGeom prst="rect">
            <a:avLst/>
          </a:prstGeom>
        </p:spPr>
      </p:pic>
      <p:pic>
        <p:nvPicPr>
          <p:cNvPr id="5" name="圖片 4">
            <a:extLst>
              <a:ext uri="{FF2B5EF4-FFF2-40B4-BE49-F238E27FC236}">
                <a16:creationId xmlns:a16="http://schemas.microsoft.com/office/drawing/2014/main" id="{F97C3410-7CDE-1925-A060-98DD90EF59BE}"/>
              </a:ext>
            </a:extLst>
          </p:cNvPr>
          <p:cNvPicPr>
            <a:picLocks noChangeAspect="1"/>
          </p:cNvPicPr>
          <p:nvPr/>
        </p:nvPicPr>
        <p:blipFill>
          <a:blip r:embed="rId4"/>
          <a:stretch>
            <a:fillRect/>
          </a:stretch>
        </p:blipFill>
        <p:spPr>
          <a:xfrm>
            <a:off x="6691034" y="2181008"/>
            <a:ext cx="3991532" cy="3105583"/>
          </a:xfrm>
          <a:prstGeom prst="rect">
            <a:avLst/>
          </a:prstGeom>
        </p:spPr>
      </p:pic>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74770" cy="400110"/>
            <a:chOff x="568442" y="319364"/>
            <a:chExt cx="177477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77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24.3 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 name="文字方塊 5">
            <a:extLst>
              <a:ext uri="{FF2B5EF4-FFF2-40B4-BE49-F238E27FC236}">
                <a16:creationId xmlns:a16="http://schemas.microsoft.com/office/drawing/2014/main" id="{45DE3E64-F463-4B32-9397-5144E3554368}"/>
              </a:ext>
            </a:extLst>
          </p:cNvPr>
          <p:cNvSpPr txBox="1"/>
          <p:nvPr/>
        </p:nvSpPr>
        <p:spPr>
          <a:xfrm>
            <a:off x="644670" y="5744278"/>
            <a:ext cx="6174832"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Hint : Make sure the testbench cycle is set to 26 ns, or timing violations may occur.</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42EB5735-4665-4CEE-B028-942E7A359C6B}"/>
              </a:ext>
            </a:extLst>
          </p:cNvPr>
          <p:cNvSpPr/>
          <p:nvPr/>
        </p:nvSpPr>
        <p:spPr>
          <a:xfrm>
            <a:off x="5600700" y="3289300"/>
            <a:ext cx="635000" cy="317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0E82A20-5D3E-4990-9061-9060739C3D2A}"/>
              </a:ext>
            </a:extLst>
          </p:cNvPr>
          <p:cNvSpPr/>
          <p:nvPr/>
        </p:nvSpPr>
        <p:spPr>
          <a:xfrm>
            <a:off x="9350492" y="4775408"/>
            <a:ext cx="1241308" cy="16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99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52E9B364-F9A7-40B0-B3C9-6A04D7B34207}"/>
              </a:ext>
            </a:extLst>
          </p:cNvPr>
          <p:cNvPicPr>
            <a:picLocks noChangeAspect="1"/>
          </p:cNvPicPr>
          <p:nvPr/>
        </p:nvPicPr>
        <p:blipFill rotWithShape="1">
          <a:blip r:embed="rId3"/>
          <a:srcRect b="4558"/>
          <a:stretch/>
        </p:blipFill>
        <p:spPr>
          <a:xfrm>
            <a:off x="568442" y="779088"/>
            <a:ext cx="10800000" cy="1880030"/>
          </a:xfrm>
          <a:prstGeom prst="rect">
            <a:avLst/>
          </a:prstGeom>
        </p:spPr>
      </p:pic>
      <p:pic>
        <p:nvPicPr>
          <p:cNvPr id="8" name="圖片 7">
            <a:extLst>
              <a:ext uri="{FF2B5EF4-FFF2-40B4-BE49-F238E27FC236}">
                <a16:creationId xmlns:a16="http://schemas.microsoft.com/office/drawing/2014/main" id="{D11C6C01-53FA-47D3-9244-5FFA98C2A022}"/>
              </a:ext>
            </a:extLst>
          </p:cNvPr>
          <p:cNvPicPr>
            <a:picLocks noChangeAspect="1"/>
          </p:cNvPicPr>
          <p:nvPr/>
        </p:nvPicPr>
        <p:blipFill rotWithShape="1">
          <a:blip r:embed="rId4"/>
          <a:srcRect b="4332"/>
          <a:stretch/>
        </p:blipFill>
        <p:spPr>
          <a:xfrm>
            <a:off x="568442" y="2748372"/>
            <a:ext cx="10800000" cy="1880030"/>
          </a:xfrm>
          <a:prstGeom prst="rect">
            <a:avLst/>
          </a:prstGeom>
        </p:spPr>
      </p:pic>
      <p:pic>
        <p:nvPicPr>
          <p:cNvPr id="9" name="圖片 8">
            <a:extLst>
              <a:ext uri="{FF2B5EF4-FFF2-40B4-BE49-F238E27FC236}">
                <a16:creationId xmlns:a16="http://schemas.microsoft.com/office/drawing/2014/main" id="{6FEA4DDB-A070-4807-A765-2DE1A9D4A67E}"/>
              </a:ext>
            </a:extLst>
          </p:cNvPr>
          <p:cNvPicPr>
            <a:picLocks noChangeAspect="1"/>
          </p:cNvPicPr>
          <p:nvPr/>
        </p:nvPicPr>
        <p:blipFill rotWithShape="1">
          <a:blip r:embed="rId5"/>
          <a:srcRect b="5031"/>
          <a:stretch/>
        </p:blipFill>
        <p:spPr>
          <a:xfrm>
            <a:off x="568442" y="4717656"/>
            <a:ext cx="10800000" cy="1880030"/>
          </a:xfrm>
          <a:prstGeom prst="rect">
            <a:avLst/>
          </a:prstGeom>
        </p:spPr>
      </p:pic>
    </p:spTree>
    <p:extLst>
      <p:ext uri="{BB962C8B-B14F-4D97-AF65-F5344CB8AC3E}">
        <p14:creationId xmlns:p14="http://schemas.microsoft.com/office/powerpoint/2010/main" val="327927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AF74-DB71-7524-8F67-5B78D4E4268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05BB7EB-7A50-6141-8D39-496F3F93A2D6}"/>
              </a:ext>
            </a:extLst>
          </p:cNvPr>
          <p:cNvGrpSpPr/>
          <p:nvPr/>
        </p:nvGrpSpPr>
        <p:grpSpPr>
          <a:xfrm>
            <a:off x="568443" y="319365"/>
            <a:ext cx="1795610" cy="400110"/>
            <a:chOff x="568442" y="319364"/>
            <a:chExt cx="1795610" cy="400111"/>
          </a:xfrm>
        </p:grpSpPr>
        <p:sp>
          <p:nvSpPr>
            <p:cNvPr id="55" name="文本框 23">
              <a:extLst>
                <a:ext uri="{FF2B5EF4-FFF2-40B4-BE49-F238E27FC236}">
                  <a16:creationId xmlns:a16="http://schemas.microsoft.com/office/drawing/2014/main" id="{4814E263-1DE3-C6B8-92F0-BA735CDE958A}"/>
                </a:ext>
              </a:extLst>
            </p:cNvPr>
            <p:cNvSpPr txBox="1"/>
            <p:nvPr/>
          </p:nvSpPr>
          <p:spPr>
            <a:xfrm>
              <a:off x="665958" y="319364"/>
              <a:ext cx="169809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24.3ns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329B659-D36C-678A-83E4-328B12A18FF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 name="圖片 1">
            <a:extLst>
              <a:ext uri="{FF2B5EF4-FFF2-40B4-BE49-F238E27FC236}">
                <a16:creationId xmlns:a16="http://schemas.microsoft.com/office/drawing/2014/main" id="{D562735F-D4E9-4D9B-8D89-D4BFB88777CB}"/>
              </a:ext>
            </a:extLst>
          </p:cNvPr>
          <p:cNvPicPr>
            <a:picLocks noChangeAspect="1"/>
          </p:cNvPicPr>
          <p:nvPr/>
        </p:nvPicPr>
        <p:blipFill>
          <a:blip r:embed="rId3"/>
          <a:stretch>
            <a:fillRect/>
          </a:stretch>
        </p:blipFill>
        <p:spPr>
          <a:xfrm>
            <a:off x="568442" y="974197"/>
            <a:ext cx="10800000" cy="4909606"/>
          </a:xfrm>
          <a:prstGeom prst="rect">
            <a:avLst/>
          </a:prstGeom>
        </p:spPr>
      </p:pic>
    </p:spTree>
    <p:extLst>
      <p:ext uri="{BB962C8B-B14F-4D97-AF65-F5344CB8AC3E}">
        <p14:creationId xmlns:p14="http://schemas.microsoft.com/office/powerpoint/2010/main" val="37240694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163836"/>
            <a:ext cx="10800000" cy="4930435"/>
          </a:xfrm>
          <a:prstGeom prst="rect">
            <a:avLst/>
          </a:prstGeom>
        </p:spPr>
      </p:pic>
      <p:pic>
        <p:nvPicPr>
          <p:cNvPr id="4" name="圖片 3">
            <a:extLst>
              <a:ext uri="{FF2B5EF4-FFF2-40B4-BE49-F238E27FC236}">
                <a16:creationId xmlns:a16="http://schemas.microsoft.com/office/drawing/2014/main" id="{85E96D60-1D17-5B8A-540F-F08D67A3B7E4}"/>
              </a:ext>
            </a:extLst>
          </p:cNvPr>
          <p:cNvPicPr>
            <a:picLocks noChangeAspect="1"/>
          </p:cNvPicPr>
          <p:nvPr/>
        </p:nvPicPr>
        <p:blipFill>
          <a:blip r:embed="rId4"/>
          <a:stretch>
            <a:fillRect/>
          </a:stretch>
        </p:blipFill>
        <p:spPr>
          <a:xfrm>
            <a:off x="644670" y="3108596"/>
            <a:ext cx="2940228" cy="3370427"/>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49332</TotalTime>
  <Words>17574</Words>
  <Application>Microsoft Office PowerPoint</Application>
  <PresentationFormat>寬螢幕</PresentationFormat>
  <Paragraphs>11038</Paragraphs>
  <Slides>146</Slides>
  <Notes>146</Notes>
  <HiddenSlides>76</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146</vt:i4>
      </vt:variant>
    </vt:vector>
  </HeadingPairs>
  <TitlesOfParts>
    <vt:vector size="158" baseType="lpstr">
      <vt:lpstr>-apple-system</vt: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438</cp:revision>
  <dcterms:created xsi:type="dcterms:W3CDTF">2015-05-05T08:02:14Z</dcterms:created>
  <dcterms:modified xsi:type="dcterms:W3CDTF">2025-05-27T16:08:39Z</dcterms:modified>
</cp:coreProperties>
</file>